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72" r:id="rId1"/>
    <p:sldMasterId id="2147483684" r:id="rId2"/>
    <p:sldMasterId id="2147483690" r:id="rId3"/>
    <p:sldMasterId id="2147483696" r:id="rId4"/>
    <p:sldMasterId id="2147483702" r:id="rId5"/>
  </p:sldMasterIdLst>
  <p:notesMasterIdLst>
    <p:notesMasterId r:id="rId22"/>
  </p:notesMasterIdLst>
  <p:sldIdLst>
    <p:sldId id="277" r:id="rId6"/>
    <p:sldId id="278" r:id="rId7"/>
    <p:sldId id="399" r:id="rId8"/>
    <p:sldId id="349" r:id="rId9"/>
    <p:sldId id="402" r:id="rId10"/>
    <p:sldId id="360" r:id="rId11"/>
    <p:sldId id="398" r:id="rId12"/>
    <p:sldId id="364" r:id="rId13"/>
    <p:sldId id="367" r:id="rId14"/>
    <p:sldId id="354" r:id="rId15"/>
    <p:sldId id="378" r:id="rId16"/>
    <p:sldId id="397" r:id="rId17"/>
    <p:sldId id="400" r:id="rId18"/>
    <p:sldId id="352" r:id="rId19"/>
    <p:sldId id="401" r:id="rId20"/>
    <p:sldId id="392" r:id="rId21"/>
  </p:sldIdLst>
  <p:sldSz cx="9144000" cy="6858000" type="screen4x3"/>
  <p:notesSz cx="6858000" cy="9144000"/>
  <p:custDataLst>
    <p:tags r:id="rId2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12">
          <p15:clr>
            <a:srgbClr val="A4A3A4"/>
          </p15:clr>
        </p15:guide>
        <p15:guide id="2" pos="5440">
          <p15:clr>
            <a:srgbClr val="A4A3A4"/>
          </p15:clr>
        </p15:guide>
        <p15:guide id="3" orient="horz" pos="1162" userDrawn="1">
          <p15:clr>
            <a:srgbClr val="A4A3A4"/>
          </p15:clr>
        </p15:guide>
        <p15:guide id="4" orient="horz" pos="2205" userDrawn="1">
          <p15:clr>
            <a:srgbClr val="A4A3A4"/>
          </p15:clr>
        </p15:guide>
        <p15:guide id="5" orient="horz" pos="3929">
          <p15:clr>
            <a:srgbClr val="A4A3A4"/>
          </p15:clr>
        </p15:guide>
        <p15:guide id="6" orient="horz" pos="38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ch H." initials="j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CE8"/>
    <a:srgbClr val="E8D0D0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0759" autoAdjust="0"/>
  </p:normalViewPr>
  <p:slideViewPr>
    <p:cSldViewPr showGuides="1">
      <p:cViewPr varScale="1">
        <p:scale>
          <a:sx n="128" d="100"/>
          <a:sy n="128" d="100"/>
        </p:scale>
        <p:origin x="2568" y="138"/>
      </p:cViewPr>
      <p:guideLst>
        <p:guide pos="312"/>
        <p:guide pos="5440"/>
        <p:guide orient="horz" pos="1162"/>
        <p:guide orient="horz" pos="2205"/>
        <p:guide orient="horz" pos="3929"/>
        <p:guide orient="horz"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0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C5F9F6C-745C-4B81-9FFC-3E56C27852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1543D06-E918-4DE4-BD38-446BEAC6A3A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404EC82-0A02-44D9-AACC-28FF0D13EC99}" type="datetimeFigureOut">
              <a:rPr lang="zh-CN" altLang="en-US"/>
              <a:pPr>
                <a:defRPr/>
              </a:pPr>
              <a:t>2023/4/6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D6FFFE2B-8D78-4619-B635-7657907B1E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A4C51AF0-AC9E-4D7B-AEB5-2CDDDA1EFD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8E94D2-346D-421B-990E-2EF90698BCD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7153AE-4E6D-475C-8F1E-1D138B92C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7765928-0602-41BE-8DAB-B846F77C1C6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765928-0602-41BE-8DAB-B846F77C1C6E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106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633BD35D-BDE3-4ED5-B6C3-41244BBD29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0C651CBA-8759-44FD-A772-E42DA10499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4E521BA3-E62A-4377-B889-2196DB8508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7D29C24-F6C6-4AF2-8CAF-1CC3C9073829}" type="slidenum">
              <a:rPr lang="zh-CN" altLang="en-US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194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633BD35D-BDE3-4ED5-B6C3-41244BBD29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0C651CBA-8759-44FD-A772-E42DA10499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4E521BA3-E62A-4377-B889-2196DB8508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7D29C24-F6C6-4AF2-8CAF-1CC3C9073829}" type="slidenum">
              <a:rPr lang="zh-CN" altLang="en-US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487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633BD35D-BDE3-4ED5-B6C3-41244BBD29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0C651CBA-8759-44FD-A772-E42DA10499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4E521BA3-E62A-4377-B889-2196DB8508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7D29C24-F6C6-4AF2-8CAF-1CC3C9073829}" type="slidenum">
              <a:rPr lang="zh-CN" altLang="en-US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092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>
            <a:extLst>
              <a:ext uri="{FF2B5EF4-FFF2-40B4-BE49-F238E27FC236}">
                <a16:creationId xmlns:a16="http://schemas.microsoft.com/office/drawing/2014/main" id="{ABF8DA9D-2153-4962-8F5B-F826C25E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>
            <a:extLst>
              <a:ext uri="{FF2B5EF4-FFF2-40B4-BE49-F238E27FC236}">
                <a16:creationId xmlns:a16="http://schemas.microsoft.com/office/drawing/2014/main" id="{21D4DBE7-84A3-4011-BE5C-67A1966456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084" name="灯片编号占位符 3">
            <a:extLst>
              <a:ext uri="{FF2B5EF4-FFF2-40B4-BE49-F238E27FC236}">
                <a16:creationId xmlns:a16="http://schemas.microsoft.com/office/drawing/2014/main" id="{961727ED-B234-4BCF-945F-1E6676C0F3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492080D-B55F-494A-85D6-77F679D66F1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>
            <a:extLst>
              <a:ext uri="{FF2B5EF4-FFF2-40B4-BE49-F238E27FC236}">
                <a16:creationId xmlns:a16="http://schemas.microsoft.com/office/drawing/2014/main" id="{ABF8DA9D-2153-4962-8F5B-F826C25E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>
            <a:extLst>
              <a:ext uri="{FF2B5EF4-FFF2-40B4-BE49-F238E27FC236}">
                <a16:creationId xmlns:a16="http://schemas.microsoft.com/office/drawing/2014/main" id="{21D4DBE7-84A3-4011-BE5C-67A1966456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084" name="灯片编号占位符 3">
            <a:extLst>
              <a:ext uri="{FF2B5EF4-FFF2-40B4-BE49-F238E27FC236}">
                <a16:creationId xmlns:a16="http://schemas.microsoft.com/office/drawing/2014/main" id="{961727ED-B234-4BCF-945F-1E6676C0F3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492080D-B55F-494A-85D6-77F679D66F1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566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>
            <a:extLst>
              <a:ext uri="{FF2B5EF4-FFF2-40B4-BE49-F238E27FC236}">
                <a16:creationId xmlns:a16="http://schemas.microsoft.com/office/drawing/2014/main" id="{ABF8DA9D-2153-4962-8F5B-F826C25E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>
            <a:extLst>
              <a:ext uri="{FF2B5EF4-FFF2-40B4-BE49-F238E27FC236}">
                <a16:creationId xmlns:a16="http://schemas.microsoft.com/office/drawing/2014/main" id="{21D4DBE7-84A3-4011-BE5C-67A1966456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084" name="灯片编号占位符 3">
            <a:extLst>
              <a:ext uri="{FF2B5EF4-FFF2-40B4-BE49-F238E27FC236}">
                <a16:creationId xmlns:a16="http://schemas.microsoft.com/office/drawing/2014/main" id="{961727ED-B234-4BCF-945F-1E6676C0F3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492080D-B55F-494A-85D6-77F679D66F18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082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95C679F6-5CA8-4F93-BBE5-A9D0AC6184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761418AE-CF8C-4FC2-900E-686442FA94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0724" name="灯片编号占位符 3">
            <a:extLst>
              <a:ext uri="{FF2B5EF4-FFF2-40B4-BE49-F238E27FC236}">
                <a16:creationId xmlns:a16="http://schemas.microsoft.com/office/drawing/2014/main" id="{6800876F-0876-4CFE-AFEC-01ECD9B547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23B6100-AC65-493E-9E02-09E1BBE72AF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392797F4-466E-4F08-BC10-8BB36D24C3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D267C560-BF94-4E83-B725-732EB6F8B8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B0934FD5-E156-42A7-999B-A9337DB0A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764210-65E0-43C8-A913-1F982805951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95C679F6-5CA8-4F93-BBE5-A9D0AC6184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761418AE-CF8C-4FC2-900E-686442FA94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介绍节点、链路和服务模型</a:t>
            </a:r>
          </a:p>
        </p:txBody>
      </p:sp>
      <p:sp>
        <p:nvSpPr>
          <p:cNvPr id="30724" name="灯片编号占位符 3">
            <a:extLst>
              <a:ext uri="{FF2B5EF4-FFF2-40B4-BE49-F238E27FC236}">
                <a16:creationId xmlns:a16="http://schemas.microsoft.com/office/drawing/2014/main" id="{6800876F-0876-4CFE-AFEC-01ECD9B547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23B6100-AC65-493E-9E02-09E1BBE72AF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923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95C679F6-5CA8-4F93-BBE5-A9D0AC6184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761418AE-CF8C-4FC2-900E-686442FA94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介绍节点、链路和服务模型</a:t>
            </a:r>
          </a:p>
        </p:txBody>
      </p:sp>
      <p:sp>
        <p:nvSpPr>
          <p:cNvPr id="30724" name="灯片编号占位符 3">
            <a:extLst>
              <a:ext uri="{FF2B5EF4-FFF2-40B4-BE49-F238E27FC236}">
                <a16:creationId xmlns:a16="http://schemas.microsoft.com/office/drawing/2014/main" id="{6800876F-0876-4CFE-AFEC-01ECD9B547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23B6100-AC65-493E-9E02-09E1BBE72AF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851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95C679F6-5CA8-4F93-BBE5-A9D0AC6184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761418AE-CF8C-4FC2-900E-686442FA94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0724" name="灯片编号占位符 3">
            <a:extLst>
              <a:ext uri="{FF2B5EF4-FFF2-40B4-BE49-F238E27FC236}">
                <a16:creationId xmlns:a16="http://schemas.microsoft.com/office/drawing/2014/main" id="{6800876F-0876-4CFE-AFEC-01ECD9B547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23B6100-AC65-493E-9E02-09E1BBE72AF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799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95C679F6-5CA8-4F93-BBE5-A9D0AC6184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761418AE-CF8C-4FC2-900E-686442FA94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0724" name="灯片编号占位符 3">
            <a:extLst>
              <a:ext uri="{FF2B5EF4-FFF2-40B4-BE49-F238E27FC236}">
                <a16:creationId xmlns:a16="http://schemas.microsoft.com/office/drawing/2014/main" id="{6800876F-0876-4CFE-AFEC-01ECD9B547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23B6100-AC65-493E-9E02-09E1BBE72AF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60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95C679F6-5CA8-4F93-BBE5-A9D0AC6184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761418AE-CF8C-4FC2-900E-686442FA94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0724" name="灯片编号占位符 3">
            <a:extLst>
              <a:ext uri="{FF2B5EF4-FFF2-40B4-BE49-F238E27FC236}">
                <a16:creationId xmlns:a16="http://schemas.microsoft.com/office/drawing/2014/main" id="{6800876F-0876-4CFE-AFEC-01ECD9B547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23B6100-AC65-493E-9E02-09E1BBE72AF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174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633BD35D-BDE3-4ED5-B6C3-41244BBD29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0C651CBA-8759-44FD-A772-E42DA10499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4E521BA3-E62A-4377-B889-2196DB8508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7D29C24-F6C6-4AF2-8CAF-1CC3C9073829}" type="slidenum">
              <a:rPr lang="zh-CN" altLang="en-US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111E4-DEFA-4FB8-91D5-62E7A41F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F18ED-CFE8-4456-B0B9-63441809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7A02A-86C6-4A3D-8A7D-AFB7FDD3A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29B411-BA3E-4EF8-90AC-A99E3074BD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227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1ACAE-5E02-4915-AA0C-572736FEA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E59E3-366D-4623-9DE5-C26721176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BFAFF-13E5-4A57-BB5F-92B7D75C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F5A17-07C9-4273-9EE7-64865A3541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718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E8876-9ACD-4F3D-AA6F-5DC00814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1A878-C574-4427-850E-8125FAB2C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96317-89B4-4441-AAA1-C71DAE1F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EE8B0-16A4-44FC-B83D-651161A379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0871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82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846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502047-223E-40A3-A0DB-8BCAE92319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3F7DCE-21C1-4CE5-BDF3-D8F75CA344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9D7C2E-F308-4014-8A6F-7A39599694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65EDC85-B588-4B42-82C0-13552D5564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343647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A3C7323-273E-496B-A564-AFB101C667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4A56A01-0A35-4FAF-A371-1C9480B7E0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8330598-C86F-4ECE-B08A-711BA5C66F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D498D8A-8257-4F40-9771-E4039F663B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2047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0584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84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6D30A-A90E-4C47-9F27-3339AF3D8B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3C1A08-7556-4B67-8D37-DBCCDF7B97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A6625C-655D-46B9-948A-24B3EE21BE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35D6D1B-6E4C-4858-86AD-722FE01514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49840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8398A1C-B2BC-4AF0-816F-6005744A46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03F4AE7-05C8-4DF0-AE69-543E3D55D7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DD42989-0D49-4C88-827E-FA1CC2CF97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E1C3880-E47B-4B63-861B-52D35C3CFB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6542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C1ADC-29ED-4D62-83BC-E241CBA4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E3F74-A731-43A4-9A14-5DA617CF2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32471-2CA2-4133-A171-E1F56575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0211D8-238C-453C-9526-5C2894D60B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8683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2488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8698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2ED190-4919-4286-B26B-09E5BDDACC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552288-1EB8-47E3-A1B5-7CBA5ED48C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329FAA-7406-4D51-86F2-2C7A91F1DF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128633E-C25D-4CEF-ACC9-289875D8A2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984578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A239438-296B-43AB-9B37-158ED49CFA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DA3A39D-656B-49C6-80C9-4B12BE7D21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EF8442F-5F56-4891-8EAC-D416B5A1A4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97BB7C7-9D7C-43B6-92C8-DE895EFA5A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11966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12133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82586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9B05DF-E509-4AA1-B35C-6FF9F29167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913FDC-9BE9-426C-BBB0-30B9E20000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3690B-92C2-4E89-BC30-9BA27FE5C4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C798269-EA99-4FC6-B2CB-F57B6D28DD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123090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74BE7B6-8348-4EB3-829C-01822D3544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531E9CA-BB94-44DC-9118-1A612B05C0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5E34079-A956-4EFC-ABB6-77598D9F42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AC9BB97-5435-446C-BB1F-BBFC6F93A1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1024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13430-1F84-4E12-B42B-F26BB7621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FE6E7-5312-4442-A11C-35F4F0E6C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F609D-7B26-4E47-8849-A1A07A2A2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990B2-6C23-4E21-8416-A56DD12371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024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6233429-5783-426D-A7FD-AE21E1EF4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5782CCC-DE89-400F-A776-8C5BDF523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D767DC2-F869-47D1-BDB3-F721443B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B2ABBC-89E3-4B20-9690-3F8481742A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3237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0712E39-6D70-4794-9CEB-92DAC85A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00B6E43-69A1-424E-B2AE-429CBD824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CCCF605-1211-41E9-A69C-874E26DFF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450900-3823-430F-9CC1-C4D9CE7635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6394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36BAD62-45E5-4E98-B188-A62E13E82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66C1420-BA67-4B8B-8CB4-48C6CCADA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832E3B9-A48A-4141-8BF2-1F6857202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77A5C-5472-421C-A77A-93F96E7102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3061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9088990-FA41-4383-A9A8-72AB70AC7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9184057-7CC6-4703-8EC5-EFEC7CBA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C6DB1-5276-4314-B07A-CC8D000D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7E1D7-4068-4F77-8134-E5CFE77F47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2396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CEEE1A0-749E-46EB-BF8C-29B62EF50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0E38359-F5CD-4F77-8E48-12994F605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0A2489E-A523-41A3-AF8B-3DF64875E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297C4-5030-4990-8BE9-66C63D2BE6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7238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BCC81D2-C062-4DD0-8C1C-713BF47B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BD9779E-6E6F-47D0-B5AA-505DB2BE8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0AF704E-BF55-4822-A20D-F0BA19B8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F70E3-2C44-4882-9EE2-077B9BDD5C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750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.jpe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.jpe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A886829E-F638-443E-8645-15D0408D8BF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4F86CDB-292F-40F2-912F-DB6469A5705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C5896-5AAE-4F78-95F3-11EC6CD08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1A32A-0449-4B9D-A080-64129E959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E101D-517D-4D96-9F2C-62011E51D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0D4F45F-98A4-4A50-82F8-34CE6319C4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5" r:id="rId1"/>
    <p:sldLayoutId id="2147484686" r:id="rId2"/>
    <p:sldLayoutId id="2147484687" r:id="rId3"/>
    <p:sldLayoutId id="2147484688" r:id="rId4"/>
    <p:sldLayoutId id="2147484689" r:id="rId5"/>
    <p:sldLayoutId id="2147484690" r:id="rId6"/>
    <p:sldLayoutId id="2147484691" r:id="rId7"/>
    <p:sldLayoutId id="2147484692" r:id="rId8"/>
    <p:sldLayoutId id="2147484693" r:id="rId9"/>
    <p:sldLayoutId id="2147484694" r:id="rId10"/>
    <p:sldLayoutId id="2147484695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7D36FCFE-A9D3-45FB-9DD8-C5CF492684A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B119F8CA-4A95-4E18-AD45-8C44E44BBC2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53E113-6164-4019-A76C-F6007D9CA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spcBef>
                <a:spcPct val="20000"/>
              </a:spcBef>
              <a:defRPr sz="1200" b="1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414025-99C2-4DE7-9DEF-4DC784CADB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spcBef>
                <a:spcPct val="20000"/>
              </a:spcBef>
              <a:defRPr sz="1200" b="1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4BF006-77E1-4EC3-95EB-9182B97CA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defRPr sz="1200" b="1">
                <a:solidFill>
                  <a:srgbClr val="898989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</a:lstStyle>
          <a:p>
            <a:pPr>
              <a:defRPr/>
            </a:pPr>
            <a:fld id="{83A10FFC-0AC6-40E4-81D0-528FDEEC62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2055" name="Picture 2" descr="E:\PPT汇报\矢量文件\未命名 -12.jpg">
            <a:extLst>
              <a:ext uri="{FF2B5EF4-FFF2-40B4-BE49-F238E27FC236}">
                <a16:creationId xmlns:a16="http://schemas.microsoft.com/office/drawing/2014/main" id="{59815273-E588-4137-A905-E818D206F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96" r:id="rId1"/>
    <p:sldLayoutId id="2147484697" r:id="rId2"/>
    <p:sldLayoutId id="2147484698" r:id="rId3"/>
    <p:sldLayoutId id="2147484699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137101EA-BF27-48BE-A4E7-A61ACC5B3BF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2">
            <a:extLst>
              <a:ext uri="{FF2B5EF4-FFF2-40B4-BE49-F238E27FC236}">
                <a16:creationId xmlns:a16="http://schemas.microsoft.com/office/drawing/2014/main" id="{8613150C-53FD-4866-865A-B2AB125670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F3BBD-63CF-4C6C-9359-C410A1A21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spcBef>
                <a:spcPct val="20000"/>
              </a:spcBef>
              <a:defRPr sz="1200" b="1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0AD098-B524-4E3A-9522-220DBD0AF9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spcBef>
                <a:spcPct val="20000"/>
              </a:spcBef>
              <a:defRPr sz="1200" b="1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8EB3-FF24-4017-B9A2-E479F1C45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defRPr sz="1200" b="1">
                <a:solidFill>
                  <a:srgbClr val="898989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</a:lstStyle>
          <a:p>
            <a:pPr>
              <a:defRPr/>
            </a:pPr>
            <a:fld id="{FA9DBD88-A366-4B2D-B7C8-E6D43ACD12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3079" name="Picture 2" descr="E:\PPT汇报\矢量文件\未命名 -12.jpg">
            <a:extLst>
              <a:ext uri="{FF2B5EF4-FFF2-40B4-BE49-F238E27FC236}">
                <a16:creationId xmlns:a16="http://schemas.microsoft.com/office/drawing/2014/main" id="{7E03984D-2354-475F-AB0B-D973B4E8E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00" r:id="rId1"/>
    <p:sldLayoutId id="2147484701" r:id="rId2"/>
    <p:sldLayoutId id="2147484702" r:id="rId3"/>
    <p:sldLayoutId id="2147484703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>
            <a:extLst>
              <a:ext uri="{FF2B5EF4-FFF2-40B4-BE49-F238E27FC236}">
                <a16:creationId xmlns:a16="http://schemas.microsoft.com/office/drawing/2014/main" id="{BDAD96FC-8606-4FE1-95FD-EC6FEB8AB1D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文本占位符 2">
            <a:extLst>
              <a:ext uri="{FF2B5EF4-FFF2-40B4-BE49-F238E27FC236}">
                <a16:creationId xmlns:a16="http://schemas.microsoft.com/office/drawing/2014/main" id="{C1A9B9C1-B38A-4FC8-A8C4-6278D40BAE8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023DF7-A8D2-4D36-AAD6-A8784BC32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spcBef>
                <a:spcPct val="20000"/>
              </a:spcBef>
              <a:defRPr sz="1200" b="1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EB9411-7063-4565-8F03-DD7239549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spcBef>
                <a:spcPct val="20000"/>
              </a:spcBef>
              <a:defRPr sz="1200" b="1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36155C-E716-4D7A-BE61-3D0407B7E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defRPr sz="1200" b="1">
                <a:solidFill>
                  <a:srgbClr val="898989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</a:lstStyle>
          <a:p>
            <a:pPr>
              <a:defRPr/>
            </a:pPr>
            <a:fld id="{4CBAB619-C2C4-4CD8-9C4C-81C4FFAC94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4103" name="Picture 2" descr="E:\PPT汇报\矢量文件\未命名 -12.jpg">
            <a:extLst>
              <a:ext uri="{FF2B5EF4-FFF2-40B4-BE49-F238E27FC236}">
                <a16:creationId xmlns:a16="http://schemas.microsoft.com/office/drawing/2014/main" id="{181D8CC9-3AD1-42E7-8FD9-CBE02B17F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04" r:id="rId1"/>
    <p:sldLayoutId id="2147484705" r:id="rId2"/>
    <p:sldLayoutId id="2147484706" r:id="rId3"/>
    <p:sldLayoutId id="2147484707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>
            <a:extLst>
              <a:ext uri="{FF2B5EF4-FFF2-40B4-BE49-F238E27FC236}">
                <a16:creationId xmlns:a16="http://schemas.microsoft.com/office/drawing/2014/main" id="{832CA420-C6D3-478A-955B-20D18B103BE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3" name="文本占位符 2">
            <a:extLst>
              <a:ext uri="{FF2B5EF4-FFF2-40B4-BE49-F238E27FC236}">
                <a16:creationId xmlns:a16="http://schemas.microsoft.com/office/drawing/2014/main" id="{36EB1C39-899B-4CD1-851F-B294F6C83B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CB4597-49D5-4255-8FFB-A08E91A121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spcBef>
                <a:spcPct val="20000"/>
              </a:spcBef>
              <a:defRPr sz="1200" b="1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9E1B67-8E95-4E7F-A63F-DAEDA1550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spcBef>
                <a:spcPct val="20000"/>
              </a:spcBef>
              <a:defRPr sz="1200" b="1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5E15FB-5B29-49E9-BF4E-8BADDFAEA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defRPr sz="1200" b="1">
                <a:solidFill>
                  <a:srgbClr val="898989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</a:lstStyle>
          <a:p>
            <a:pPr>
              <a:defRPr/>
            </a:pPr>
            <a:fld id="{9151FE6A-3C8B-48F7-B371-8637574B11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5127" name="Picture 2" descr="E:\PPT汇报\矢量文件\未命名 -12.jpg">
            <a:extLst>
              <a:ext uri="{FF2B5EF4-FFF2-40B4-BE49-F238E27FC236}">
                <a16:creationId xmlns:a16="http://schemas.microsoft.com/office/drawing/2014/main" id="{12D6BFA2-0647-46C3-9A88-E4E171A34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08" r:id="rId1"/>
    <p:sldLayoutId id="2147484709" r:id="rId2"/>
    <p:sldLayoutId id="2147484710" r:id="rId3"/>
    <p:sldLayoutId id="2147484711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6" Type="http://schemas.openxmlformats.org/officeDocument/2006/relationships/image" Target="../media/image3.jpe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 descr="a1">
            <a:extLst>
              <a:ext uri="{FF2B5EF4-FFF2-40B4-BE49-F238E27FC236}">
                <a16:creationId xmlns:a16="http://schemas.microsoft.com/office/drawing/2014/main" id="{5C15FD24-92F9-4320-B2A3-8CFE40C59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标题 1">
            <a:extLst>
              <a:ext uri="{FF2B5EF4-FFF2-40B4-BE49-F238E27FC236}">
                <a16:creationId xmlns:a16="http://schemas.microsoft.com/office/drawing/2014/main" id="{6402155D-7EE5-4288-97BD-8083FC511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1916113"/>
            <a:ext cx="8861425" cy="16430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4400" b="1" dirty="0">
                <a:latin typeface="+mn-lt"/>
                <a:ea typeface="+mn-ea"/>
                <a:cs typeface="+mn-ea"/>
                <a:sym typeface="+mn-lt"/>
              </a:rPr>
              <a:t>面向服务的</a:t>
            </a:r>
            <a:endParaRPr lang="en-US" altLang="zh-CN" sz="4400" b="1"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4400" b="1" dirty="0">
                <a:latin typeface="+mn-lt"/>
                <a:ea typeface="+mn-ea"/>
                <a:cs typeface="+mn-ea"/>
                <a:sym typeface="+mn-lt"/>
              </a:rPr>
              <a:t>卫星网络资源调度策略</a:t>
            </a:r>
            <a:endParaRPr lang="en-US" altLang="zh-CN" sz="44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556" name="TextBox 8">
            <a:extLst>
              <a:ext uri="{FF2B5EF4-FFF2-40B4-BE49-F238E27FC236}">
                <a16:creationId xmlns:a16="http://schemas.microsoft.com/office/drawing/2014/main" id="{B4CCD248-A848-48BB-8F7A-D2F503277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7439" y="5949280"/>
            <a:ext cx="2376561" cy="70802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accent2"/>
              </a:buClr>
              <a:buFontTx/>
              <a:buNone/>
              <a:defRPr/>
            </a:pPr>
            <a:r>
              <a:rPr lang="zh-CN" altLang="en-US" sz="2000" b="1" dirty="0">
                <a:latin typeface="+mn-lt"/>
                <a:ea typeface="+mn-ea"/>
                <a:cs typeface="+mn-ea"/>
                <a:sym typeface="+mn-lt"/>
              </a:rPr>
              <a:t>报告人：贺靖超</a:t>
            </a:r>
            <a:endParaRPr lang="en-US" altLang="zh-CN" sz="2000" b="1" dirty="0"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accent2"/>
              </a:buClr>
              <a:buFontTx/>
              <a:buNone/>
              <a:defRPr/>
            </a:pPr>
            <a:r>
              <a:rPr lang="en-US" altLang="zh-CN" sz="2000" b="1" dirty="0">
                <a:latin typeface="+mn-lt"/>
                <a:ea typeface="+mn-ea"/>
                <a:cs typeface="+mn-ea"/>
                <a:sym typeface="+mn-lt"/>
              </a:rPr>
              <a:t>         2023. 4. 4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4" descr="a2">
            <a:extLst>
              <a:ext uri="{FF2B5EF4-FFF2-40B4-BE49-F238E27FC236}">
                <a16:creationId xmlns:a16="http://schemas.microsoft.com/office/drawing/2014/main" id="{6FF24E39-D6E6-4E7E-A0C6-C000DE22F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文本框 2">
            <a:extLst>
              <a:ext uri="{FF2B5EF4-FFF2-40B4-BE49-F238E27FC236}">
                <a16:creationId xmlns:a16="http://schemas.microsoft.com/office/drawing/2014/main" id="{C7353EA6-77EC-43D0-BD52-A744A2CC8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68560" y="2635129"/>
            <a:ext cx="7543800" cy="40011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28600"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2000" b="1" dirty="0">
                <a:latin typeface="+mn-lt"/>
                <a:ea typeface="+mn-ea"/>
                <a:cs typeface="+mn-ea"/>
                <a:sym typeface="+mn-lt"/>
              </a:rPr>
              <a:t>优化目标</a:t>
            </a:r>
            <a:r>
              <a:rPr lang="en-US" altLang="zh-CN" sz="2000" b="1" dirty="0"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zh-CN" altLang="en-US" sz="2000" b="1" dirty="0">
                <a:latin typeface="+mn-lt"/>
                <a:ea typeface="+mn-ea"/>
                <a:cs typeface="+mn-ea"/>
                <a:sym typeface="+mn-lt"/>
              </a:rPr>
              <a:t>：</a:t>
            </a:r>
            <a:endParaRPr lang="en-US" altLang="zh-CN" sz="20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4524A6F5-F024-4394-9FE2-37CC828A5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238" y="2242622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Rectangle 20">
            <a:extLst>
              <a:ext uri="{FF2B5EF4-FFF2-40B4-BE49-F238E27FC236}">
                <a16:creationId xmlns:a16="http://schemas.microsoft.com/office/drawing/2014/main" id="{A0C217A5-748B-4949-B3BC-660E2B242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238" y="3495159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Rectangle 41">
            <a:extLst>
              <a:ext uri="{FF2B5EF4-FFF2-40B4-BE49-F238E27FC236}">
                <a16:creationId xmlns:a16="http://schemas.microsoft.com/office/drawing/2014/main" id="{FF27CAC8-F93D-4A33-BBD6-EC1C37F37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846" y="3823330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Rectangle 46">
            <a:extLst>
              <a:ext uri="{FF2B5EF4-FFF2-40B4-BE49-F238E27FC236}">
                <a16:creationId xmlns:a16="http://schemas.microsoft.com/office/drawing/2014/main" id="{D2BDBF57-9E35-459D-A46F-E3BF502B8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38" y="5622409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41" name="对象 18">
            <a:extLst>
              <a:ext uri="{FF2B5EF4-FFF2-40B4-BE49-F238E27FC236}">
                <a16:creationId xmlns:a16="http://schemas.microsoft.com/office/drawing/2014/main" id="{862D8363-E881-4F96-AA65-65E96383E1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05755"/>
              </p:ext>
            </p:extLst>
          </p:nvPr>
        </p:nvGraphicFramePr>
        <p:xfrm>
          <a:off x="6336544" y="3066442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35285" imgH="677109" progId="Equation.DSMT4">
                  <p:embed/>
                </p:oleObj>
              </mc:Choice>
              <mc:Fallback>
                <p:oleObj name="Equation" r:id="rId4" imgW="435285" imgH="677109" progId="Equation.DSMT4">
                  <p:embed/>
                  <p:pic>
                    <p:nvPicPr>
                      <p:cNvPr id="41" name="对象 18">
                        <a:extLst>
                          <a:ext uri="{FF2B5EF4-FFF2-40B4-BE49-F238E27FC236}">
                            <a16:creationId xmlns:a16="http://schemas.microsoft.com/office/drawing/2014/main" id="{862D8363-E881-4F96-AA65-65E96383E1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544" y="3066442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7641E201-554C-47D8-9D67-FA959EB6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4CFDFE4-F208-40DD-A31C-2E5498A05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584" y="5709831"/>
            <a:ext cx="422456" cy="40957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F64FFCE-D116-E008-C21D-F674FEAEB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294" y="3401635"/>
            <a:ext cx="4929466" cy="265114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4DBEC86-05FD-5797-4A7A-229F527BEE6C}"/>
              </a:ext>
            </a:extLst>
          </p:cNvPr>
          <p:cNvSpPr txBox="1"/>
          <p:nvPr/>
        </p:nvSpPr>
        <p:spPr>
          <a:xfrm>
            <a:off x="251520" y="3047612"/>
            <a:ext cx="34219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1">
              <a:spcBef>
                <a:spcPts val="1200"/>
              </a:spcBef>
            </a:pPr>
            <a:r>
              <a:rPr lang="zh-CN" altLang="en-US" b="1" dirty="0"/>
              <a:t>最大化</a:t>
            </a:r>
            <a:r>
              <a:rPr lang="zh-CN" altLang="en-US" b="1" dirty="0">
                <a:solidFill>
                  <a:srgbClr val="C00000"/>
                </a:solidFill>
              </a:rPr>
              <a:t>服务接收率</a:t>
            </a:r>
            <a:r>
              <a:rPr lang="zh-CN" altLang="en-US" b="1" dirty="0"/>
              <a:t>的同时，优化</a:t>
            </a:r>
            <a:r>
              <a:rPr lang="en-US" altLang="zh-CN" b="1" dirty="0"/>
              <a:t>LEO</a:t>
            </a:r>
            <a:r>
              <a:rPr lang="zh-CN" altLang="en-US" b="1" dirty="0"/>
              <a:t>卫星网络的</a:t>
            </a:r>
            <a:r>
              <a:rPr lang="zh-CN" altLang="en-US" b="1" dirty="0">
                <a:solidFill>
                  <a:srgbClr val="C00000"/>
                </a:solidFill>
              </a:rPr>
              <a:t>负载公平性</a:t>
            </a:r>
            <a:r>
              <a:rPr lang="zh-CN" altLang="en-US" b="1" dirty="0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A73B60-C9DA-2907-F5F0-8C8A3F9F8C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7398" y="1332090"/>
            <a:ext cx="4842812" cy="19706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972F74A-3338-CEE9-8D3F-9CB8B0769A68}"/>
              </a:ext>
            </a:extLst>
          </p:cNvPr>
          <p:cNvSpPr txBox="1"/>
          <p:nvPr/>
        </p:nvSpPr>
        <p:spPr>
          <a:xfrm>
            <a:off x="3727398" y="1013347"/>
            <a:ext cx="3421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1">
              <a:spcBef>
                <a:spcPts val="1200"/>
              </a:spcBef>
            </a:pPr>
            <a:r>
              <a:rPr lang="en-US" altLang="zh-CN" sz="1400" b="1" dirty="0"/>
              <a:t>LEO</a:t>
            </a:r>
            <a:r>
              <a:rPr lang="zh-CN" altLang="en-US" sz="1400" b="1" dirty="0"/>
              <a:t>卫星负载模型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A083976-9B94-5628-ADB3-3A6FF8E9E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832" y="126011"/>
            <a:ext cx="6923087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FFFF00"/>
                </a:solidFill>
                <a:latin typeface="+mn-ea"/>
                <a:ea typeface="+mn-ea"/>
                <a:cs typeface="+mn-ea"/>
                <a:sym typeface="+mn-lt"/>
              </a:rPr>
              <a:t>Problem</a:t>
            </a:r>
            <a:r>
              <a:rPr lang="zh-CN" altLang="en-US" sz="3600" b="1" dirty="0">
                <a:solidFill>
                  <a:srgbClr val="FFFF00"/>
                </a:solidFill>
                <a:latin typeface="+mn-ea"/>
                <a:ea typeface="+mn-ea"/>
                <a:cs typeface="+mn-ea"/>
                <a:sym typeface="+mn-lt"/>
              </a:rPr>
              <a:t> </a:t>
            </a:r>
            <a:r>
              <a:rPr lang="en-US" altLang="zh-CN" sz="3600" b="1" dirty="0">
                <a:solidFill>
                  <a:srgbClr val="FFFF00"/>
                </a:solidFill>
                <a:latin typeface="+mn-ea"/>
                <a:ea typeface="+mn-ea"/>
                <a:cs typeface="+mn-ea"/>
                <a:sym typeface="+mn-lt"/>
              </a:rPr>
              <a:t>formulation</a:t>
            </a:r>
            <a:endParaRPr lang="zh-CN" altLang="en-US" sz="1600" b="1" dirty="0">
              <a:solidFill>
                <a:srgbClr val="FFFF00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4" descr="a2">
            <a:extLst>
              <a:ext uri="{FF2B5EF4-FFF2-40B4-BE49-F238E27FC236}">
                <a16:creationId xmlns:a16="http://schemas.microsoft.com/office/drawing/2014/main" id="{6FF24E39-D6E6-4E7E-A0C6-C000DE22F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4524A6F5-F024-4394-9FE2-37CC828A5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238" y="2242622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Rectangle 20">
            <a:extLst>
              <a:ext uri="{FF2B5EF4-FFF2-40B4-BE49-F238E27FC236}">
                <a16:creationId xmlns:a16="http://schemas.microsoft.com/office/drawing/2014/main" id="{A0C217A5-748B-4949-B3BC-660E2B242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238" y="3495159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Rectangle 41">
            <a:extLst>
              <a:ext uri="{FF2B5EF4-FFF2-40B4-BE49-F238E27FC236}">
                <a16:creationId xmlns:a16="http://schemas.microsoft.com/office/drawing/2014/main" id="{FF27CAC8-F93D-4A33-BBD6-EC1C37F37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846" y="3823330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Rectangle 46">
            <a:extLst>
              <a:ext uri="{FF2B5EF4-FFF2-40B4-BE49-F238E27FC236}">
                <a16:creationId xmlns:a16="http://schemas.microsoft.com/office/drawing/2014/main" id="{D2BDBF57-9E35-459D-A46F-E3BF502B8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38" y="5622409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41" name="对象 18">
            <a:extLst>
              <a:ext uri="{FF2B5EF4-FFF2-40B4-BE49-F238E27FC236}">
                <a16:creationId xmlns:a16="http://schemas.microsoft.com/office/drawing/2014/main" id="{862D8363-E881-4F96-AA65-65E96383E1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36544" y="3066442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35285" imgH="677109" progId="Equation.DSMT4">
                  <p:embed/>
                </p:oleObj>
              </mc:Choice>
              <mc:Fallback>
                <p:oleObj name="Equation" r:id="rId4" imgW="435285" imgH="677109" progId="Equation.DSMT4">
                  <p:embed/>
                  <p:pic>
                    <p:nvPicPr>
                      <p:cNvPr id="41" name="对象 18">
                        <a:extLst>
                          <a:ext uri="{FF2B5EF4-FFF2-40B4-BE49-F238E27FC236}">
                            <a16:creationId xmlns:a16="http://schemas.microsoft.com/office/drawing/2014/main" id="{862D8363-E881-4F96-AA65-65E96383E1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544" y="3066442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DAAB61BD-FFA5-4C60-8FB7-D414A1C9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585484AE-271C-BE90-9C2E-297C8B378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10369" y="2611954"/>
            <a:ext cx="7543800" cy="40011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28600"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2000" b="1" dirty="0">
                <a:latin typeface="+mn-lt"/>
                <a:ea typeface="+mn-ea"/>
                <a:cs typeface="+mn-ea"/>
                <a:sym typeface="+mn-lt"/>
              </a:rPr>
              <a:t>优化目标</a:t>
            </a:r>
            <a:r>
              <a:rPr lang="en-US" altLang="zh-CN" sz="2000" b="1" dirty="0"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2000" b="1" dirty="0">
                <a:latin typeface="+mn-lt"/>
                <a:ea typeface="+mn-ea"/>
                <a:cs typeface="+mn-ea"/>
                <a:sym typeface="+mn-lt"/>
              </a:rPr>
              <a:t>：</a:t>
            </a:r>
            <a:endParaRPr lang="en-US" altLang="zh-CN" sz="20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A9A5C4-32A0-F158-FD3C-540697A41EC2}"/>
              </a:ext>
            </a:extLst>
          </p:cNvPr>
          <p:cNvSpPr txBox="1"/>
          <p:nvPr/>
        </p:nvSpPr>
        <p:spPr>
          <a:xfrm>
            <a:off x="465132" y="3066442"/>
            <a:ext cx="3421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1">
              <a:spcBef>
                <a:spcPts val="1200"/>
              </a:spcBef>
            </a:pPr>
            <a:r>
              <a:rPr lang="zh-CN" altLang="en-US" b="1" dirty="0"/>
              <a:t>为解决</a:t>
            </a:r>
            <a:r>
              <a:rPr lang="en-US" altLang="zh-CN" b="1" dirty="0"/>
              <a:t>SFC</a:t>
            </a:r>
            <a:r>
              <a:rPr lang="zh-CN" altLang="en-US" b="1" dirty="0"/>
              <a:t>在动态</a:t>
            </a:r>
            <a:r>
              <a:rPr lang="en-US" altLang="zh-CN" b="1" dirty="0"/>
              <a:t>LEO</a:t>
            </a:r>
            <a:r>
              <a:rPr lang="zh-CN" altLang="en-US" b="1" dirty="0"/>
              <a:t>卫星网络中</a:t>
            </a:r>
            <a:r>
              <a:rPr lang="zh-CN" altLang="en-US" b="1" dirty="0">
                <a:solidFill>
                  <a:srgbClr val="C00000"/>
                </a:solidFill>
              </a:rPr>
              <a:t>频繁中断</a:t>
            </a:r>
            <a:r>
              <a:rPr lang="zh-CN" altLang="en-US" b="1" dirty="0"/>
              <a:t>问题，提出</a:t>
            </a:r>
            <a:r>
              <a:rPr lang="en-US" altLang="zh-CN" b="1" dirty="0"/>
              <a:t>P2</a:t>
            </a:r>
            <a:r>
              <a:rPr lang="zh-CN" altLang="en-US" b="1" dirty="0"/>
              <a:t>以优化</a:t>
            </a:r>
            <a:r>
              <a:rPr lang="en-US" altLang="zh-CN" b="1" dirty="0">
                <a:solidFill>
                  <a:srgbClr val="C00000"/>
                </a:solidFill>
              </a:rPr>
              <a:t>VNF</a:t>
            </a:r>
            <a:r>
              <a:rPr lang="zh-CN" altLang="en-US" b="1" dirty="0">
                <a:solidFill>
                  <a:srgbClr val="C00000"/>
                </a:solidFill>
              </a:rPr>
              <a:t>的迁移</a:t>
            </a:r>
            <a:r>
              <a:rPr lang="zh-CN" altLang="en-US" b="1" dirty="0"/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23E1BC-1AF5-0F3C-2266-9EBDFD194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3540" y="1143000"/>
            <a:ext cx="4701822" cy="485394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3291B85-F578-3002-9B2B-EDA4C17FE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832" y="126011"/>
            <a:ext cx="6923087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FFFF00"/>
                </a:solidFill>
                <a:latin typeface="+mn-ea"/>
                <a:ea typeface="+mn-ea"/>
                <a:cs typeface="+mn-ea"/>
                <a:sym typeface="+mn-lt"/>
              </a:rPr>
              <a:t>Problem</a:t>
            </a:r>
            <a:r>
              <a:rPr lang="zh-CN" altLang="en-US" sz="3600" b="1" dirty="0">
                <a:solidFill>
                  <a:srgbClr val="FFFF00"/>
                </a:solidFill>
                <a:latin typeface="+mn-ea"/>
                <a:ea typeface="+mn-ea"/>
                <a:cs typeface="+mn-ea"/>
                <a:sym typeface="+mn-lt"/>
              </a:rPr>
              <a:t> </a:t>
            </a:r>
            <a:r>
              <a:rPr lang="en-US" altLang="zh-CN" sz="3600" b="1" dirty="0">
                <a:solidFill>
                  <a:srgbClr val="FFFF00"/>
                </a:solidFill>
                <a:latin typeface="+mn-ea"/>
                <a:ea typeface="+mn-ea"/>
                <a:cs typeface="+mn-ea"/>
                <a:sym typeface="+mn-lt"/>
              </a:rPr>
              <a:t>formulation</a:t>
            </a:r>
            <a:endParaRPr lang="zh-CN" altLang="en-US" sz="1600" b="1" dirty="0">
              <a:solidFill>
                <a:srgbClr val="FFFF00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1136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4" descr="a2">
            <a:extLst>
              <a:ext uri="{FF2B5EF4-FFF2-40B4-BE49-F238E27FC236}">
                <a16:creationId xmlns:a16="http://schemas.microsoft.com/office/drawing/2014/main" id="{6FF24E39-D6E6-4E7E-A0C6-C000DE22F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2">
            <a:extLst>
              <a:ext uri="{FF2B5EF4-FFF2-40B4-BE49-F238E27FC236}">
                <a16:creationId xmlns:a16="http://schemas.microsoft.com/office/drawing/2014/main" id="{F266BBA8-DFC0-447E-B355-91B5B9A11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8" y="115888"/>
            <a:ext cx="4474593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SFC orchestration</a:t>
            </a:r>
            <a:endParaRPr lang="zh-CN" altLang="en-US" sz="1600" b="1" dirty="0">
              <a:solidFill>
                <a:srgbClr val="FFFF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4524A6F5-F024-4394-9FE2-37CC828A5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238" y="2242622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Rectangle 20">
            <a:extLst>
              <a:ext uri="{FF2B5EF4-FFF2-40B4-BE49-F238E27FC236}">
                <a16:creationId xmlns:a16="http://schemas.microsoft.com/office/drawing/2014/main" id="{A0C217A5-748B-4949-B3BC-660E2B242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238" y="3495159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Rectangle 41">
            <a:extLst>
              <a:ext uri="{FF2B5EF4-FFF2-40B4-BE49-F238E27FC236}">
                <a16:creationId xmlns:a16="http://schemas.microsoft.com/office/drawing/2014/main" id="{FF27CAC8-F93D-4A33-BBD6-EC1C37F37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846" y="3823330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Rectangle 46">
            <a:extLst>
              <a:ext uri="{FF2B5EF4-FFF2-40B4-BE49-F238E27FC236}">
                <a16:creationId xmlns:a16="http://schemas.microsoft.com/office/drawing/2014/main" id="{D2BDBF57-9E35-459D-A46F-E3BF502B8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38" y="5622409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41" name="对象 18">
            <a:extLst>
              <a:ext uri="{FF2B5EF4-FFF2-40B4-BE49-F238E27FC236}">
                <a16:creationId xmlns:a16="http://schemas.microsoft.com/office/drawing/2014/main" id="{862D8363-E881-4F96-AA65-65E96383E1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36544" y="3066442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35285" imgH="677109" progId="Equation.DSMT4">
                  <p:embed/>
                </p:oleObj>
              </mc:Choice>
              <mc:Fallback>
                <p:oleObj name="Equation" r:id="rId4" imgW="435285" imgH="677109" progId="Equation.DSMT4">
                  <p:embed/>
                  <p:pic>
                    <p:nvPicPr>
                      <p:cNvPr id="41" name="对象 18">
                        <a:extLst>
                          <a:ext uri="{FF2B5EF4-FFF2-40B4-BE49-F238E27FC236}">
                            <a16:creationId xmlns:a16="http://schemas.microsoft.com/office/drawing/2014/main" id="{862D8363-E881-4F96-AA65-65E96383E1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544" y="3066442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DAAB61BD-FFA5-4C60-8FB7-D414A1C9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10B7885-1087-880F-39E8-E71A6D540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" y="1358368"/>
            <a:ext cx="4576632" cy="37493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204D09A-827F-CC2C-33C0-D2D08AF24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68560" y="1114370"/>
            <a:ext cx="7543800" cy="27699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28600"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1200" b="1" dirty="0">
                <a:latin typeface="+mn-lt"/>
                <a:ea typeface="+mn-ea"/>
                <a:cs typeface="+mn-ea"/>
                <a:sym typeface="+mn-lt"/>
              </a:rPr>
              <a:t>Algorithm 1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: Load-aware SFC orchestration (LASO) algorithm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5640CE-5F86-AD22-D1D1-9A096483DE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0022" y="1405256"/>
            <a:ext cx="4464496" cy="41761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6046BE8-F62F-142C-6341-2888988B5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6070554"/>
            <a:ext cx="5564680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28600"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最大化</a:t>
            </a:r>
            <a:r>
              <a:rPr lang="en-US" altLang="zh-CN" sz="14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SFC</a:t>
            </a:r>
            <a:r>
              <a:rPr lang="zh-CN" altLang="en-US" sz="14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接收率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的同时，优化</a:t>
            </a:r>
            <a:r>
              <a:rPr lang="en-US" altLang="zh-CN" sz="1400" dirty="0">
                <a:latin typeface="+mn-lt"/>
                <a:ea typeface="+mn-ea"/>
                <a:cs typeface="+mn-ea"/>
                <a:sym typeface="+mn-lt"/>
              </a:rPr>
              <a:t>LEO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卫星网络的</a:t>
            </a:r>
            <a:r>
              <a:rPr lang="zh-CN" altLang="en-US" sz="14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负载公平性</a:t>
            </a:r>
            <a:r>
              <a:rPr lang="zh-CN" altLang="en-US" sz="1400" dirty="0">
                <a:latin typeface="+mn-lt"/>
                <a:ea typeface="+mn-ea"/>
                <a:cs typeface="+mn-ea"/>
                <a:sym typeface="+mn-lt"/>
              </a:rPr>
              <a:t>。</a:t>
            </a:r>
            <a:endParaRPr lang="en-US" altLang="zh-CN" sz="14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DCE0AA-A5FF-952B-9050-F36F030A28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b="9529"/>
          <a:stretch/>
        </p:blipFill>
        <p:spPr>
          <a:xfrm>
            <a:off x="539552" y="5281715"/>
            <a:ext cx="2875402" cy="4358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01EA888-E93B-BC00-C261-6F3DBCB08ED1}"/>
              </a:ext>
            </a:extLst>
          </p:cNvPr>
          <p:cNvSpPr/>
          <p:nvPr/>
        </p:nvSpPr>
        <p:spPr>
          <a:xfrm>
            <a:off x="3223635" y="2564904"/>
            <a:ext cx="484269" cy="276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C6E0CE6-2E9A-437B-6A05-87988DD18D72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977253" y="2852936"/>
            <a:ext cx="1514627" cy="242877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00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4" descr="a2">
            <a:extLst>
              <a:ext uri="{FF2B5EF4-FFF2-40B4-BE49-F238E27FC236}">
                <a16:creationId xmlns:a16="http://schemas.microsoft.com/office/drawing/2014/main" id="{6FF24E39-D6E6-4E7E-A0C6-C000DE22F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2">
            <a:extLst>
              <a:ext uri="{FF2B5EF4-FFF2-40B4-BE49-F238E27FC236}">
                <a16:creationId xmlns:a16="http://schemas.microsoft.com/office/drawing/2014/main" id="{F266BBA8-DFC0-447E-B355-91B5B9A11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8" y="115888"/>
            <a:ext cx="4474593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VNF migration</a:t>
            </a:r>
            <a:endParaRPr lang="zh-CN" altLang="en-US" sz="1600" b="1" dirty="0">
              <a:solidFill>
                <a:srgbClr val="FFFF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4524A6F5-F024-4394-9FE2-37CC828A5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238" y="2242622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Rectangle 20">
            <a:extLst>
              <a:ext uri="{FF2B5EF4-FFF2-40B4-BE49-F238E27FC236}">
                <a16:creationId xmlns:a16="http://schemas.microsoft.com/office/drawing/2014/main" id="{A0C217A5-748B-4949-B3BC-660E2B242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238" y="3495159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Rectangle 41">
            <a:extLst>
              <a:ext uri="{FF2B5EF4-FFF2-40B4-BE49-F238E27FC236}">
                <a16:creationId xmlns:a16="http://schemas.microsoft.com/office/drawing/2014/main" id="{FF27CAC8-F93D-4A33-BBD6-EC1C37F37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846" y="3823330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Rectangle 46">
            <a:extLst>
              <a:ext uri="{FF2B5EF4-FFF2-40B4-BE49-F238E27FC236}">
                <a16:creationId xmlns:a16="http://schemas.microsoft.com/office/drawing/2014/main" id="{D2BDBF57-9E35-459D-A46F-E3BF502B8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38" y="5622409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41" name="对象 18">
            <a:extLst>
              <a:ext uri="{FF2B5EF4-FFF2-40B4-BE49-F238E27FC236}">
                <a16:creationId xmlns:a16="http://schemas.microsoft.com/office/drawing/2014/main" id="{862D8363-E881-4F96-AA65-65E96383E1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36544" y="3066442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35285" imgH="677109" progId="Equation.DSMT4">
                  <p:embed/>
                </p:oleObj>
              </mc:Choice>
              <mc:Fallback>
                <p:oleObj name="Equation" r:id="rId4" imgW="435285" imgH="677109" progId="Equation.DSMT4">
                  <p:embed/>
                  <p:pic>
                    <p:nvPicPr>
                      <p:cNvPr id="41" name="对象 18">
                        <a:extLst>
                          <a:ext uri="{FF2B5EF4-FFF2-40B4-BE49-F238E27FC236}">
                            <a16:creationId xmlns:a16="http://schemas.microsoft.com/office/drawing/2014/main" id="{862D8363-E881-4F96-AA65-65E96383E1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544" y="3066442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DAAB61BD-FFA5-4C60-8FB7-D414A1C9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04D09A-827F-CC2C-33C0-D2D08AF24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9598" y="981928"/>
            <a:ext cx="4968552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28600"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1200" b="1" dirty="0">
                <a:latin typeface="+mn-lt"/>
                <a:ea typeface="+mn-ea"/>
                <a:cs typeface="+mn-ea"/>
                <a:sym typeface="+mn-lt"/>
              </a:rPr>
              <a:t>Algorithm 3: </a:t>
            </a:r>
          </a:p>
          <a:p>
            <a:pPr marL="45720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Tabu-search-based load-aware VNF migration algorithm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5E0C83-1B08-D871-BF02-E27CF9C8D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6144" y="1443593"/>
            <a:ext cx="3995097" cy="48691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56356F2-D182-99E8-2379-DB8F0B159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52536" y="3416508"/>
            <a:ext cx="4968552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28600"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基于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TS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算法，最小化</a:t>
            </a:r>
            <a:r>
              <a:rPr lang="en-US" altLang="zh-CN" sz="12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SFC</a:t>
            </a:r>
            <a:r>
              <a:rPr lang="zh-CN" altLang="en-US" sz="12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中断和</a:t>
            </a:r>
            <a:r>
              <a:rPr lang="en-US" altLang="zh-CN" sz="12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VNF</a:t>
            </a:r>
            <a:r>
              <a:rPr lang="zh-CN" altLang="en-US" sz="12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迁移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的同时，最大化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LEO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卫星网络的</a:t>
            </a:r>
            <a:r>
              <a:rPr lang="zh-CN" altLang="en-US" sz="12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负载公平性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。</a:t>
            </a:r>
            <a:endParaRPr lang="en-US" altLang="zh-CN" sz="12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3126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 descr="a2">
            <a:extLst>
              <a:ext uri="{FF2B5EF4-FFF2-40B4-BE49-F238E27FC236}">
                <a16:creationId xmlns:a16="http://schemas.microsoft.com/office/drawing/2014/main" id="{8D159D0C-1887-4E2D-B55D-25EFC6C27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ectangle 2">
            <a:extLst>
              <a:ext uri="{FF2B5EF4-FFF2-40B4-BE49-F238E27FC236}">
                <a16:creationId xmlns:a16="http://schemas.microsoft.com/office/drawing/2014/main" id="{3968BA0B-4512-43AC-A4E4-DDDC9B4D7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Simulation</a:t>
            </a:r>
            <a:endParaRPr lang="zh-CN" altLang="en-US" sz="1600" b="1" dirty="0">
              <a:solidFill>
                <a:srgbClr val="FFFF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4472C8-BD74-450E-A275-148A601C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34C13D-9EA0-6118-F86F-612A5E42A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992768"/>
            <a:ext cx="3823924" cy="26904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7ACAEA1-0299-CD34-5517-6BCE88ECA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076" y="1003407"/>
            <a:ext cx="3823924" cy="25465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719B699-2390-A07D-454C-662DE8AFA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688" y="3789040"/>
            <a:ext cx="3050595" cy="25465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0785E7-50CC-89BC-15E3-511904379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716" y="3795081"/>
            <a:ext cx="2943973" cy="25465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20CE165-0005-D8BF-0365-891907499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24744"/>
            <a:ext cx="1789537" cy="15696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28600"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卫星星座：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10×10</a:t>
            </a:r>
          </a:p>
          <a:p>
            <a:pPr marL="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轨道高度：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2000 km</a:t>
            </a:r>
          </a:p>
          <a:p>
            <a:pPr marL="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星间链路：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100 Mbps</a:t>
            </a:r>
          </a:p>
          <a:p>
            <a:pPr marL="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计算资源容量：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50 CPU units</a:t>
            </a:r>
          </a:p>
          <a:p>
            <a:pPr marL="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通信需求：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[20, 40]</a:t>
            </a:r>
          </a:p>
          <a:p>
            <a:pPr marL="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计算需求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: [5, 20]</a:t>
            </a:r>
          </a:p>
          <a:p>
            <a:pPr marL="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endParaRPr lang="en-US" altLang="zh-CN" sz="12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 descr="a2">
            <a:extLst>
              <a:ext uri="{FF2B5EF4-FFF2-40B4-BE49-F238E27FC236}">
                <a16:creationId xmlns:a16="http://schemas.microsoft.com/office/drawing/2014/main" id="{8D159D0C-1887-4E2D-B55D-25EFC6C27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ectangle 2">
            <a:extLst>
              <a:ext uri="{FF2B5EF4-FFF2-40B4-BE49-F238E27FC236}">
                <a16:creationId xmlns:a16="http://schemas.microsoft.com/office/drawing/2014/main" id="{3968BA0B-4512-43AC-A4E4-DDDC9B4D7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Next step</a:t>
            </a:r>
            <a:endParaRPr lang="zh-CN" altLang="en-US" sz="1600" b="1" dirty="0">
              <a:solidFill>
                <a:srgbClr val="FFFF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4472C8-BD74-450E-A275-148A601C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20CE165-0005-D8BF-0365-891907499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1340768"/>
            <a:ext cx="8496944" cy="30469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28600"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在本次提出的模型上，考虑基于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SP-GAT-RL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的算法框架，进一步实现在动态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LEO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卫星网络中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SFC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的编排。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pPr marL="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pPr marL="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目标：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pPr marL="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pPr marL="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1. 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算法可迁移，能够在动态卫星网络场景下，快速推理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SFC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的编排策略；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pPr marL="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pPr marL="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2. 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能够在现有算法基础上，再次提升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fairness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service acceptance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；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pPr marL="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pPr marL="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1600" i="1" dirty="0">
                <a:latin typeface="+mn-lt"/>
                <a:ea typeface="+mn-ea"/>
                <a:cs typeface="+mn-ea"/>
                <a:sym typeface="+mn-lt"/>
              </a:rPr>
              <a:t>3. </a:t>
            </a:r>
            <a:r>
              <a:rPr lang="zh-CN" altLang="en-US" sz="1600" i="1" dirty="0">
                <a:latin typeface="+mn-lt"/>
                <a:ea typeface="+mn-ea"/>
                <a:cs typeface="+mn-ea"/>
                <a:sym typeface="+mn-lt"/>
              </a:rPr>
              <a:t>在部署</a:t>
            </a:r>
            <a:r>
              <a:rPr lang="en-US" altLang="zh-CN" sz="1600" i="1" dirty="0">
                <a:latin typeface="+mn-lt"/>
                <a:ea typeface="+mn-ea"/>
                <a:cs typeface="+mn-ea"/>
                <a:sym typeface="+mn-lt"/>
              </a:rPr>
              <a:t>SFC</a:t>
            </a:r>
            <a:r>
              <a:rPr lang="zh-CN" altLang="en-US" sz="1600" i="1" dirty="0">
                <a:latin typeface="+mn-lt"/>
                <a:ea typeface="+mn-ea"/>
                <a:cs typeface="+mn-ea"/>
                <a:sym typeface="+mn-lt"/>
              </a:rPr>
              <a:t>的同时，考虑其在网络的停留时间，利用时空图的优势，适应规律性的卫星网络轨道周期。（？）</a:t>
            </a:r>
            <a:endParaRPr lang="en-US" altLang="zh-CN" sz="1600" i="1" dirty="0">
              <a:latin typeface="+mn-lt"/>
              <a:ea typeface="+mn-ea"/>
              <a:cs typeface="+mn-ea"/>
              <a:sym typeface="+mn-lt"/>
            </a:endParaRPr>
          </a:p>
          <a:p>
            <a:pPr marL="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8656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 descr="a2">
            <a:extLst>
              <a:ext uri="{FF2B5EF4-FFF2-40B4-BE49-F238E27FC236}">
                <a16:creationId xmlns:a16="http://schemas.microsoft.com/office/drawing/2014/main" id="{8D159D0C-1887-4E2D-B55D-25EFC6C27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5">
            <a:extLst>
              <a:ext uri="{FF2B5EF4-FFF2-40B4-BE49-F238E27FC236}">
                <a16:creationId xmlns:a16="http://schemas.microsoft.com/office/drawing/2014/main" id="{6C1B6F5C-829F-4505-B8C3-657AB5886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896" y="3044279"/>
            <a:ext cx="749094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400" b="1" dirty="0">
                <a:latin typeface="+mn-lt"/>
                <a:ea typeface="+mn-ea"/>
                <a:cs typeface="+mn-ea"/>
                <a:sym typeface="+mn-lt"/>
              </a:rPr>
              <a:t>谢 谢！</a:t>
            </a:r>
            <a:endParaRPr lang="en-US" altLang="zh-CN" sz="44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0FCACF-62B8-49DC-BE25-FA73B8F9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800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 descr="a2">
            <a:extLst>
              <a:ext uri="{FF2B5EF4-FFF2-40B4-BE49-F238E27FC236}">
                <a16:creationId xmlns:a16="http://schemas.microsoft.com/office/drawing/2014/main" id="{831032FD-7AD2-C294-87B6-BE2F141A3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2">
            <a:extLst>
              <a:ext uri="{FF2B5EF4-FFF2-40B4-BE49-F238E27FC236}">
                <a16:creationId xmlns:a16="http://schemas.microsoft.com/office/drawing/2014/main" id="{0B432684-D257-8ABE-CBF9-720BCFAE8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115888"/>
            <a:ext cx="2170112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580" name="组合 27">
            <a:extLst>
              <a:ext uri="{FF2B5EF4-FFF2-40B4-BE49-F238E27FC236}">
                <a16:creationId xmlns:a16="http://schemas.microsoft.com/office/drawing/2014/main" id="{94C35206-59EF-D3F5-8F6B-B9CB84FD3A79}"/>
              </a:ext>
            </a:extLst>
          </p:cNvPr>
          <p:cNvGrpSpPr>
            <a:grpSpLocks/>
          </p:cNvGrpSpPr>
          <p:nvPr/>
        </p:nvGrpSpPr>
        <p:grpSpPr bwMode="auto">
          <a:xfrm>
            <a:off x="0" y="1485900"/>
            <a:ext cx="8279578" cy="2170113"/>
            <a:chOff x="1642" y="2686"/>
            <a:chExt cx="10424" cy="2732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8A2F88B8-5080-4FA9-A028-F326879BBB68}"/>
                </a:ext>
              </a:extLst>
            </p:cNvPr>
            <p:cNvCxnSpPr/>
            <p:nvPr>
              <p:custDataLst>
                <p:tags r:id="rId7"/>
              </p:custDataLst>
            </p:nvPr>
          </p:nvCxnSpPr>
          <p:spPr>
            <a:xfrm>
              <a:off x="5403" y="3140"/>
              <a:ext cx="619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589" name="组合 30">
              <a:extLst>
                <a:ext uri="{FF2B5EF4-FFF2-40B4-BE49-F238E27FC236}">
                  <a16:creationId xmlns:a16="http://schemas.microsoft.com/office/drawing/2014/main" id="{B9EC288F-5ED3-F678-7B9C-0B90E566CA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2" y="2686"/>
              <a:ext cx="2464" cy="1341"/>
              <a:chOff x="1048" y="2996"/>
              <a:chExt cx="2464" cy="1341"/>
            </a:xfrm>
          </p:grpSpPr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D1D43A3-180E-4B12-88FB-9EE4F14A78CD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048" y="2996"/>
                <a:ext cx="2187" cy="90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 algn="r">
                  <a:defRPr/>
                </a:pPr>
                <a:r>
                  <a:rPr lang="zh-CN" altLang="en-US" sz="3300" b="1" spc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微软雅黑" panose="020B0503020204020204" pitchFamily="34" charset="-122"/>
                    <a:sym typeface="Arial" panose="020B0604020202020204" pitchFamily="34" charset="0"/>
                  </a:rPr>
                  <a:t>目录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589A837-966E-471E-8F9F-DB0C3CF8CA14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048" y="3903"/>
                <a:ext cx="2187" cy="436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 algn="r">
                  <a:defRPr/>
                </a:pPr>
                <a:r>
                  <a:rPr lang="en-US" altLang="zh-CN" sz="1350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CONTENTS</a:t>
                </a: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C0FAE0E-19EE-4764-B445-65F1D9BCDFD2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3422" y="3140"/>
                <a:ext cx="90" cy="108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4590" name="文本框 31">
              <a:extLst>
                <a:ext uri="{FF2B5EF4-FFF2-40B4-BE49-F238E27FC236}">
                  <a16:creationId xmlns:a16="http://schemas.microsoft.com/office/drawing/2014/main" id="{501952B0-9F01-A8EE-EF5F-2307E4B34679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500" y="3208"/>
              <a:ext cx="1132" cy="1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3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01.</a:t>
              </a:r>
            </a:p>
          </p:txBody>
        </p:sp>
        <p:sp>
          <p:nvSpPr>
            <p:cNvPr id="24591" name="文本框 32">
              <a:extLst>
                <a:ext uri="{FF2B5EF4-FFF2-40B4-BE49-F238E27FC236}">
                  <a16:creationId xmlns:a16="http://schemas.microsoft.com/office/drawing/2014/main" id="{13C59D6A-E7AC-6745-FF5C-7428074C8322}"/>
                </a:ext>
              </a:extLst>
            </p:cNvPr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6687" y="2911"/>
              <a:ext cx="5015" cy="1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35242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背景介绍</a:t>
              </a:r>
            </a:p>
          </p:txBody>
        </p:sp>
        <p:sp>
          <p:nvSpPr>
            <p:cNvPr id="24592" name="文本框 33">
              <a:extLst>
                <a:ext uri="{FF2B5EF4-FFF2-40B4-BE49-F238E27FC236}">
                  <a16:creationId xmlns:a16="http://schemas.microsoft.com/office/drawing/2014/main" id="{A289B9DB-48A5-82A5-B8CD-5423182DFF9E}"/>
                </a:ext>
              </a:extLst>
            </p:cNvPr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5500" y="4208"/>
              <a:ext cx="1132" cy="1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3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02.</a:t>
              </a:r>
            </a:p>
          </p:txBody>
        </p:sp>
        <p:sp>
          <p:nvSpPr>
            <p:cNvPr id="24593" name="文本框 34">
              <a:extLst>
                <a:ext uri="{FF2B5EF4-FFF2-40B4-BE49-F238E27FC236}">
                  <a16:creationId xmlns:a16="http://schemas.microsoft.com/office/drawing/2014/main" id="{73898B83-37ED-E4EE-4291-56992DB742C3}"/>
                </a:ext>
              </a:extLst>
            </p:cNvPr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6687" y="3967"/>
              <a:ext cx="5379" cy="1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35242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问题分析</a:t>
              </a:r>
            </a:p>
          </p:txBody>
        </p:sp>
      </p:grpSp>
      <p:sp>
        <p:nvSpPr>
          <p:cNvPr id="24581" name="文本框 38">
            <a:extLst>
              <a:ext uri="{FF2B5EF4-FFF2-40B4-BE49-F238E27FC236}">
                <a16:creationId xmlns:a16="http://schemas.microsoft.com/office/drawing/2014/main" id="{491EEDDE-8811-74A1-AA69-1B857E2A4F0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63875" y="3476625"/>
            <a:ext cx="900113" cy="96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3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03.</a:t>
            </a:r>
          </a:p>
        </p:txBody>
      </p:sp>
      <p:sp>
        <p:nvSpPr>
          <p:cNvPr id="24582" name="文本框 39">
            <a:extLst>
              <a:ext uri="{FF2B5EF4-FFF2-40B4-BE49-F238E27FC236}">
                <a16:creationId xmlns:a16="http://schemas.microsoft.com/office/drawing/2014/main" id="{B7835EB6-E527-8973-2034-588B003DE085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963459" y="3316472"/>
            <a:ext cx="427355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35242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系统模型</a:t>
            </a:r>
          </a:p>
        </p:txBody>
      </p:sp>
      <p:sp>
        <p:nvSpPr>
          <p:cNvPr id="24583" name="文本框 40">
            <a:extLst>
              <a:ext uri="{FF2B5EF4-FFF2-40B4-BE49-F238E27FC236}">
                <a16:creationId xmlns:a16="http://schemas.microsoft.com/office/drawing/2014/main" id="{355492EB-115B-EF4E-8E9E-373DCEABCA3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063875" y="4222750"/>
            <a:ext cx="900113" cy="96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3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04.</a:t>
            </a:r>
          </a:p>
        </p:txBody>
      </p:sp>
      <p:sp>
        <p:nvSpPr>
          <p:cNvPr id="24584" name="文本框 41">
            <a:extLst>
              <a:ext uri="{FF2B5EF4-FFF2-40B4-BE49-F238E27FC236}">
                <a16:creationId xmlns:a16="http://schemas.microsoft.com/office/drawing/2014/main" id="{EB13A241-7C93-2157-B271-FCC2DEADDB18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007144" y="4033720"/>
            <a:ext cx="427355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35242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仿真结果</a:t>
            </a:r>
          </a:p>
        </p:txBody>
      </p:sp>
      <p:sp>
        <p:nvSpPr>
          <p:cNvPr id="24585" name="文本框 42">
            <a:extLst>
              <a:ext uri="{FF2B5EF4-FFF2-40B4-BE49-F238E27FC236}">
                <a16:creationId xmlns:a16="http://schemas.microsoft.com/office/drawing/2014/main" id="{32CDD6E0-1A93-404B-457E-7B6E7A75BF7F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63875" y="4970463"/>
            <a:ext cx="900113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3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05.</a:t>
            </a:r>
          </a:p>
        </p:txBody>
      </p:sp>
      <p:sp>
        <p:nvSpPr>
          <p:cNvPr id="24586" name="文本框 43">
            <a:extLst>
              <a:ext uri="{FF2B5EF4-FFF2-40B4-BE49-F238E27FC236}">
                <a16:creationId xmlns:a16="http://schemas.microsoft.com/office/drawing/2014/main" id="{1BEC51F7-5213-A2F1-96B4-B622C7EA0789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963458" y="4795015"/>
            <a:ext cx="4273550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35242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下一步计划</a:t>
            </a:r>
          </a:p>
        </p:txBody>
      </p:sp>
      <p:sp>
        <p:nvSpPr>
          <p:cNvPr id="24587" name="灯片编号占位符 1">
            <a:extLst>
              <a:ext uri="{FF2B5EF4-FFF2-40B4-BE49-F238E27FC236}">
                <a16:creationId xmlns:a16="http://schemas.microsoft.com/office/drawing/2014/main" id="{3DEA57C8-6FB0-3425-7EC2-8619D9060A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541EDBAF-4264-423E-AF3E-87239CCE9501}" type="slidenum">
              <a:rPr lang="en-US" altLang="zh-CN"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1200">
              <a:solidFill>
                <a:srgbClr val="89898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a2">
            <a:extLst>
              <a:ext uri="{FF2B5EF4-FFF2-40B4-BE49-F238E27FC236}">
                <a16:creationId xmlns:a16="http://schemas.microsoft.com/office/drawing/2014/main" id="{50F3059D-D80C-4B73-8F4B-05478ADB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2">
            <a:extLst>
              <a:ext uri="{FF2B5EF4-FFF2-40B4-BE49-F238E27FC236}">
                <a16:creationId xmlns:a16="http://schemas.microsoft.com/office/drawing/2014/main" id="{C1634095-D17E-4AA4-8C29-2711581C8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卫星网络的优势</a:t>
            </a:r>
            <a:endParaRPr lang="zh-CN" altLang="en-US" sz="1600" b="1" dirty="0">
              <a:solidFill>
                <a:srgbClr val="FFFF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700" name="文本框 7">
            <a:extLst>
              <a:ext uri="{FF2B5EF4-FFF2-40B4-BE49-F238E27FC236}">
                <a16:creationId xmlns:a16="http://schemas.microsoft.com/office/drawing/2014/main" id="{8DD3D3E6-2FE3-4AD6-A0FC-68A26B64F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216" y="3467066"/>
            <a:ext cx="16557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广域监测</a:t>
            </a:r>
          </a:p>
        </p:txBody>
      </p:sp>
      <p:sp>
        <p:nvSpPr>
          <p:cNvPr id="29701" name="文本框 10">
            <a:extLst>
              <a:ext uri="{FF2B5EF4-FFF2-40B4-BE49-F238E27FC236}">
                <a16:creationId xmlns:a16="http://schemas.microsoft.com/office/drawing/2014/main" id="{10612846-95AA-437F-8458-365500D04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125" y="5668545"/>
            <a:ext cx="16557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军事行动</a:t>
            </a:r>
          </a:p>
        </p:txBody>
      </p:sp>
      <p:sp>
        <p:nvSpPr>
          <p:cNvPr id="29702" name="文本框 11">
            <a:extLst>
              <a:ext uri="{FF2B5EF4-FFF2-40B4-BE49-F238E27FC236}">
                <a16:creationId xmlns:a16="http://schemas.microsoft.com/office/drawing/2014/main" id="{B016A043-101E-4AFD-B6F5-7A9688672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217" y="5668545"/>
            <a:ext cx="16557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泛在通信</a:t>
            </a:r>
          </a:p>
        </p:txBody>
      </p:sp>
      <p:sp>
        <p:nvSpPr>
          <p:cNvPr id="29703" name="文本框 12">
            <a:extLst>
              <a:ext uri="{FF2B5EF4-FFF2-40B4-BE49-F238E27FC236}">
                <a16:creationId xmlns:a16="http://schemas.microsoft.com/office/drawing/2014/main" id="{CE3A520F-3758-452A-85B2-524E744B2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6007100"/>
            <a:ext cx="82407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但是，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LEO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卫星轨道周期短、网络环境动态性高、载荷能力有限，如何高效利用其有限但宝贵的资源成为主要难点。</a:t>
            </a:r>
          </a:p>
        </p:txBody>
      </p:sp>
      <p:sp>
        <p:nvSpPr>
          <p:cNvPr id="29704" name="文本框 13">
            <a:extLst>
              <a:ext uri="{FF2B5EF4-FFF2-40B4-BE49-F238E27FC236}">
                <a16:creationId xmlns:a16="http://schemas.microsoft.com/office/drawing/2014/main" id="{CA7D686B-D35F-4867-AF73-A9CECCFAB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437" y="893762"/>
            <a:ext cx="82391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indent="45720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卫星突破了地面条件的限制，给传统网络带来了极大的覆盖扩展。而且相比于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GEO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卫星和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MEO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卫星而言，</a:t>
            </a:r>
            <a:r>
              <a:rPr lang="en-US" altLang="zh-CN" sz="1600" dirty="0">
                <a:latin typeface="+mn-lt"/>
                <a:ea typeface="+mn-ea"/>
                <a:cs typeface="+mn-ea"/>
                <a:sym typeface="+mn-lt"/>
              </a:rPr>
              <a:t>LEO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卫星轨道低，信号衰落、延迟更小，能够带来更好的通信体验。</a:t>
            </a:r>
          </a:p>
        </p:txBody>
      </p:sp>
      <p:sp>
        <p:nvSpPr>
          <p:cNvPr id="29709" name="文本框 3">
            <a:extLst>
              <a:ext uri="{FF2B5EF4-FFF2-40B4-BE49-F238E27FC236}">
                <a16:creationId xmlns:a16="http://schemas.microsoft.com/office/drawing/2014/main" id="{9769B7CF-D224-46DE-A71C-2CC9FC187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5003" y="3459277"/>
            <a:ext cx="165530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自然灾害救援</a:t>
            </a:r>
          </a:p>
        </p:txBody>
      </p:sp>
      <p:sp>
        <p:nvSpPr>
          <p:cNvPr id="3" name="AutoShape 4" descr="假如美军介入，解放军需要动用多少军事力量才能收复台湾？ - 知乎">
            <a:extLst>
              <a:ext uri="{FF2B5EF4-FFF2-40B4-BE49-F238E27FC236}">
                <a16:creationId xmlns:a16="http://schemas.microsoft.com/office/drawing/2014/main" id="{D5695A37-11EC-F445-467E-57B8BE05DE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D409E902-98AF-EA55-DCFA-987A7240FB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4271E71-EF55-4555-54AF-2DA07922F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12" y="3910013"/>
            <a:ext cx="2857651" cy="1769199"/>
          </a:xfrm>
          <a:prstGeom prst="rect">
            <a:avLst/>
          </a:prstGeom>
        </p:spPr>
      </p:pic>
      <p:pic>
        <p:nvPicPr>
          <p:cNvPr id="1036" name="Picture 12" descr="地球科技背景圖片素材，商業, 金融, 商務背景高清背景圖案免費下載- Lovepik">
            <a:extLst>
              <a:ext uri="{FF2B5EF4-FFF2-40B4-BE49-F238E27FC236}">
                <a16:creationId xmlns:a16="http://schemas.microsoft.com/office/drawing/2014/main" id="{1671C89C-B825-3459-B5A3-9F9CACE3E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376" y="3910013"/>
            <a:ext cx="2844800" cy="175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ASA：美国2018年自然灾害造成的直接损失达910亿美元_凤凰网">
            <a:extLst>
              <a:ext uri="{FF2B5EF4-FFF2-40B4-BE49-F238E27FC236}">
                <a16:creationId xmlns:a16="http://schemas.microsoft.com/office/drawing/2014/main" id="{DFF104B3-0099-4A60-8CD1-94DAB5CD6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12" y="1705943"/>
            <a:ext cx="2857651" cy="176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1E3BA593-E37E-5A74-26FF-B08F401BC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1026" name="Picture 2" descr="Reinventing IoT connectivity in remote areas | The Independent">
            <a:extLst>
              <a:ext uri="{FF2B5EF4-FFF2-40B4-BE49-F238E27FC236}">
                <a16:creationId xmlns:a16="http://schemas.microsoft.com/office/drawing/2014/main" id="{8AA12935-B00A-AA51-6869-C4ADA4A07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377" y="1705944"/>
            <a:ext cx="2844800" cy="176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a2">
            <a:extLst>
              <a:ext uri="{FF2B5EF4-FFF2-40B4-BE49-F238E27FC236}">
                <a16:creationId xmlns:a16="http://schemas.microsoft.com/office/drawing/2014/main" id="{7811827E-B68A-4BAD-A2A9-D89549C62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2">
            <a:extLst>
              <a:ext uri="{FF2B5EF4-FFF2-40B4-BE49-F238E27FC236}">
                <a16:creationId xmlns:a16="http://schemas.microsoft.com/office/drawing/2014/main" id="{BD051B51-CBF5-429A-AFA2-F486D9C8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按需服务关键技术</a:t>
            </a:r>
            <a:endParaRPr lang="zh-CN" altLang="en-US" sz="1600" b="1" dirty="0">
              <a:solidFill>
                <a:srgbClr val="FFFF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748" name="文本框 6">
            <a:extLst>
              <a:ext uri="{FF2B5EF4-FFF2-40B4-BE49-F238E27FC236}">
                <a16:creationId xmlns:a16="http://schemas.microsoft.com/office/drawing/2014/main" id="{0B13F2B6-CAFC-4750-A93E-229EA8CF1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619" y="5779932"/>
            <a:ext cx="836882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SDN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NFV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结合，将网络设备从传统的僵硬模式解救出来，给用户更丰富服务类型的同时，网络运营商也能减少设备成本；利用网络切片技术，能够提供给用户较好的服务质量。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服务功能链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将作为重要体现，能保障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6G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中服务的多样性。</a:t>
            </a:r>
          </a:p>
        </p:txBody>
      </p:sp>
      <p:grpSp>
        <p:nvGrpSpPr>
          <p:cNvPr id="31749" name="组合 22">
            <a:extLst>
              <a:ext uri="{FF2B5EF4-FFF2-40B4-BE49-F238E27FC236}">
                <a16:creationId xmlns:a16="http://schemas.microsoft.com/office/drawing/2014/main" id="{BE76E51C-8EB9-4AEC-8BC1-8C60D10BF4AA}"/>
              </a:ext>
            </a:extLst>
          </p:cNvPr>
          <p:cNvGrpSpPr>
            <a:grpSpLocks/>
          </p:cNvGrpSpPr>
          <p:nvPr/>
        </p:nvGrpSpPr>
        <p:grpSpPr bwMode="auto">
          <a:xfrm>
            <a:off x="140320" y="3425826"/>
            <a:ext cx="4215656" cy="1446045"/>
            <a:chOff x="839416" y="4170998"/>
            <a:chExt cx="5248573" cy="1931497"/>
          </a:xfrm>
        </p:grpSpPr>
        <p:sp>
          <p:nvSpPr>
            <p:cNvPr id="31767" name="矩形 23">
              <a:extLst>
                <a:ext uri="{FF2B5EF4-FFF2-40B4-BE49-F238E27FC236}">
                  <a16:creationId xmlns:a16="http://schemas.microsoft.com/office/drawing/2014/main" id="{CD4CCC65-7613-4940-B5D5-0A5095FE3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416" y="4663644"/>
              <a:ext cx="5248573" cy="1438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latin typeface="+mn-lt"/>
                  <a:ea typeface="+mn-ea"/>
                  <a:cs typeface="+mn-ea"/>
                  <a:sym typeface="+mn-lt"/>
                </a:rPr>
                <a:t>NS</a:t>
              </a:r>
              <a:r>
                <a:rPr lang="zh-CN" altLang="en-US" sz="1600" dirty="0">
                  <a:latin typeface="+mn-lt"/>
                  <a:ea typeface="+mn-ea"/>
                  <a:cs typeface="+mn-ea"/>
                  <a:sym typeface="+mn-lt"/>
                </a:rPr>
                <a:t>即网络切片。运营商可以</a:t>
              </a:r>
              <a:r>
                <a:rPr lang="zh-CN" altLang="en-US" sz="1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根据时延、带宽、安全性等不同指标，将物理网络划分为多个虚拟网络</a:t>
              </a:r>
              <a:r>
                <a:rPr lang="zh-CN" altLang="en-US" sz="1600" dirty="0">
                  <a:latin typeface="+mn-lt"/>
                  <a:ea typeface="+mn-ea"/>
                  <a:cs typeface="+mn-ea"/>
                  <a:sym typeface="+mn-lt"/>
                </a:rPr>
                <a:t>，以提供用户不同的服务。它可以在一定程度提高服务质量。</a:t>
              </a:r>
              <a:endParaRPr lang="en-US" altLang="zh-CN" sz="16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" name="圆角矩形 17">
              <a:extLst>
                <a:ext uri="{FF2B5EF4-FFF2-40B4-BE49-F238E27FC236}">
                  <a16:creationId xmlns:a16="http://schemas.microsoft.com/office/drawing/2014/main" id="{045CD2B3-011E-490F-9EA5-59C79998B63D}"/>
                </a:ext>
              </a:extLst>
            </p:cNvPr>
            <p:cNvSpPr/>
            <p:nvPr/>
          </p:nvSpPr>
          <p:spPr>
            <a:xfrm>
              <a:off x="941472" y="4601446"/>
              <a:ext cx="406400" cy="6997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BF598E5-A73F-45A3-B88F-FC476335D3B1}"/>
                </a:ext>
              </a:extLst>
            </p:cNvPr>
            <p:cNvSpPr txBox="1"/>
            <p:nvPr/>
          </p:nvSpPr>
          <p:spPr>
            <a:xfrm>
              <a:off x="839416" y="4170998"/>
              <a:ext cx="770767" cy="5344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b="1" spc="3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+mn-ea"/>
                  <a:sym typeface="+mn-lt"/>
                </a:rPr>
                <a:t>NS</a:t>
              </a:r>
              <a:endParaRPr kumimoji="1" lang="zh-CN" altLang="en-US" sz="2000" b="1" spc="30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27" name="直线连接符 6">
            <a:extLst>
              <a:ext uri="{FF2B5EF4-FFF2-40B4-BE49-F238E27FC236}">
                <a16:creationId xmlns:a16="http://schemas.microsoft.com/office/drawing/2014/main" id="{AA5E2809-09DA-43FC-BA1E-0401012AE594}"/>
              </a:ext>
            </a:extLst>
          </p:cNvPr>
          <p:cNvCxnSpPr>
            <a:cxnSpLocks/>
          </p:cNvCxnSpPr>
          <p:nvPr/>
        </p:nvCxnSpPr>
        <p:spPr>
          <a:xfrm flipH="1">
            <a:off x="4296395" y="3175001"/>
            <a:ext cx="225425" cy="365125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753" name="组合 33">
            <a:extLst>
              <a:ext uri="{FF2B5EF4-FFF2-40B4-BE49-F238E27FC236}">
                <a16:creationId xmlns:a16="http://schemas.microsoft.com/office/drawing/2014/main" id="{D6AA43F4-A19E-4460-B81D-C06C7CD88684}"/>
              </a:ext>
            </a:extLst>
          </p:cNvPr>
          <p:cNvGrpSpPr>
            <a:grpSpLocks/>
          </p:cNvGrpSpPr>
          <p:nvPr/>
        </p:nvGrpSpPr>
        <p:grpSpPr bwMode="auto">
          <a:xfrm>
            <a:off x="4556745" y="1263652"/>
            <a:ext cx="4394200" cy="1691739"/>
            <a:chOff x="839416" y="4170999"/>
            <a:chExt cx="5248573" cy="2260802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682EB18-7F60-4BF1-8E28-C2D029EF6483}"/>
                </a:ext>
              </a:extLst>
            </p:cNvPr>
            <p:cNvSpPr/>
            <p:nvPr/>
          </p:nvSpPr>
          <p:spPr>
            <a:xfrm>
              <a:off x="839416" y="4663187"/>
              <a:ext cx="5248573" cy="176861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hangingPunct="1">
                <a:defRPr/>
              </a:pPr>
              <a:r>
                <a:rPr lang="en-US" altLang="zh-CN" sz="1600" dirty="0">
                  <a:latin typeface="+mn-lt"/>
                  <a:ea typeface="+mn-ea"/>
                  <a:cs typeface="+mn-ea"/>
                  <a:sym typeface="+mn-lt"/>
                </a:rPr>
                <a:t>SDN</a:t>
              </a:r>
              <a:r>
                <a:rPr lang="zh-CN" altLang="en-US" sz="1600" dirty="0">
                  <a:latin typeface="+mn-lt"/>
                  <a:ea typeface="+mn-ea"/>
                  <a:cs typeface="+mn-ea"/>
                  <a:sym typeface="+mn-lt"/>
                </a:rPr>
                <a:t>技术将传统路由器控制平面与数据平面分离出来，</a:t>
              </a:r>
              <a:r>
                <a:rPr lang="zh-CN" altLang="en-US" sz="1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实现网络的可编程性</a:t>
              </a:r>
              <a:r>
                <a:rPr lang="zh-CN" altLang="en-US" sz="1600" dirty="0">
                  <a:latin typeface="+mn-lt"/>
                  <a:ea typeface="+mn-ea"/>
                  <a:cs typeface="+mn-ea"/>
                  <a:sym typeface="+mn-lt"/>
                </a:rPr>
                <a:t>，可以在不更改底层硬件的同时改变网络传输机制。而</a:t>
              </a:r>
              <a:r>
                <a:rPr lang="en-US" altLang="zh-CN" sz="1600" dirty="0">
                  <a:latin typeface="+mn-lt"/>
                  <a:ea typeface="+mn-ea"/>
                  <a:cs typeface="+mn-ea"/>
                  <a:sym typeface="+mn-lt"/>
                </a:rPr>
                <a:t>NFV</a:t>
              </a:r>
              <a:r>
                <a:rPr lang="zh-CN" altLang="en-US" sz="1600" dirty="0">
                  <a:latin typeface="+mn-lt"/>
                  <a:ea typeface="+mn-ea"/>
                  <a:cs typeface="+mn-ea"/>
                  <a:sym typeface="+mn-lt"/>
                </a:rPr>
                <a:t>技术可将</a:t>
              </a:r>
              <a:r>
                <a:rPr lang="zh-CN" altLang="en-US" sz="1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异构物理资源抽象化</a:t>
              </a:r>
              <a:r>
                <a:rPr lang="zh-CN" altLang="en-US" sz="1600" dirty="0">
                  <a:latin typeface="+mn-lt"/>
                  <a:ea typeface="+mn-ea"/>
                  <a:cs typeface="+mn-ea"/>
                  <a:sym typeface="+mn-lt"/>
                </a:rPr>
                <a:t>，便于</a:t>
              </a:r>
              <a:r>
                <a:rPr lang="zh-CN" altLang="en-US" sz="1600" dirty="0">
                  <a:solidFill>
                    <a:srgbClr val="C00000"/>
                  </a:solidFill>
                  <a:latin typeface="+mn-lt"/>
                  <a:ea typeface="+mn-ea"/>
                  <a:cs typeface="+mn-ea"/>
                  <a:sym typeface="+mn-lt"/>
                </a:rPr>
                <a:t>维护和统一管理</a:t>
              </a:r>
              <a:r>
                <a:rPr lang="zh-CN" altLang="en-US" sz="1600" dirty="0">
                  <a:latin typeface="+mn-lt"/>
                  <a:ea typeface="+mn-ea"/>
                  <a:cs typeface="+mn-ea"/>
                  <a:sym typeface="+mn-lt"/>
                </a:rPr>
                <a:t>。</a:t>
              </a:r>
              <a:endParaRPr kumimoji="1" lang="zh-CN" altLang="en-US" sz="16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圆角矩形 29">
              <a:extLst>
                <a:ext uri="{FF2B5EF4-FFF2-40B4-BE49-F238E27FC236}">
                  <a16:creationId xmlns:a16="http://schemas.microsoft.com/office/drawing/2014/main" id="{D92365B1-AD78-407C-8F42-62263EDB0273}"/>
                </a:ext>
              </a:extLst>
            </p:cNvPr>
            <p:cNvSpPr/>
            <p:nvPr/>
          </p:nvSpPr>
          <p:spPr>
            <a:xfrm>
              <a:off x="941472" y="4601663"/>
              <a:ext cx="406400" cy="7001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3F1722F-8140-4DA5-A938-E8FC56908C53}"/>
                </a:ext>
              </a:extLst>
            </p:cNvPr>
            <p:cNvSpPr txBox="1"/>
            <p:nvPr/>
          </p:nvSpPr>
          <p:spPr>
            <a:xfrm>
              <a:off x="839416" y="4170999"/>
              <a:ext cx="1568504" cy="5346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000" b="1" dirty="0">
                  <a:latin typeface="+mn-lt"/>
                  <a:ea typeface="+mn-ea"/>
                  <a:cs typeface="+mn-ea"/>
                  <a:sym typeface="+mn-lt"/>
                </a:rPr>
                <a:t>SDN/NFV</a:t>
              </a:r>
              <a:endParaRPr kumimoji="1" lang="zh-CN" altLang="en-US" sz="2000" b="1" spc="300" dirty="0">
                <a:gradFill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19" name="图形 18">
            <a:extLst>
              <a:ext uri="{FF2B5EF4-FFF2-40B4-BE49-F238E27FC236}">
                <a16:creationId xmlns:a16="http://schemas.microsoft.com/office/drawing/2014/main" id="{EC7874B5-5C49-4DBD-BD1F-17F7BD59E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433" y="1383637"/>
            <a:ext cx="3944527" cy="18200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5BC053-B2AA-4799-9E06-064240B1F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925" y="3432275"/>
            <a:ext cx="4033290" cy="202539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AF4602C-25ED-FA6C-88C7-C3DEEB5D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a2">
            <a:extLst>
              <a:ext uri="{FF2B5EF4-FFF2-40B4-BE49-F238E27FC236}">
                <a16:creationId xmlns:a16="http://schemas.microsoft.com/office/drawing/2014/main" id="{50F3059D-D80C-4B73-8F4B-05478ADB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C394B636-795D-405D-8A6E-9CE1E0311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117475"/>
            <a:ext cx="6923087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Contribution</a:t>
            </a:r>
            <a:endParaRPr lang="zh-CN" altLang="en-US" sz="1600" b="1" dirty="0">
              <a:solidFill>
                <a:srgbClr val="FFFF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80C789-4B1C-4189-83BC-97180AEAD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13" name="文本框 13">
            <a:extLst>
              <a:ext uri="{FF2B5EF4-FFF2-40B4-BE49-F238E27FC236}">
                <a16:creationId xmlns:a16="http://schemas.microsoft.com/office/drawing/2014/main" id="{A7DC6C68-CF37-47AB-E2A6-F93665A75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2204864"/>
            <a:ext cx="7632848" cy="232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CN" altLang="en-US" sz="2000" b="1" dirty="0">
                <a:latin typeface="+mn-lt"/>
                <a:ea typeface="+mn-ea"/>
                <a:cs typeface="+mn-ea"/>
                <a:sym typeface="+mn-lt"/>
              </a:rPr>
              <a:t>关键问题：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lang="zh-CN" altLang="en-US" sz="20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动态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的低轨卫星网络场景下，对</a:t>
            </a:r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SFC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进行编排。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pPr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pPr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CN" altLang="en-US" sz="2000" b="1" dirty="0">
                <a:latin typeface="+mn-lt"/>
                <a:ea typeface="+mn-ea"/>
                <a:cs typeface="+mn-ea"/>
                <a:sym typeface="+mn-lt"/>
              </a:rPr>
              <a:t>研究内容：</a:t>
            </a:r>
            <a:endParaRPr lang="en-US" altLang="zh-CN" sz="2000" b="1" dirty="0">
              <a:latin typeface="+mn-lt"/>
              <a:ea typeface="+mn-ea"/>
              <a:cs typeface="+mn-ea"/>
              <a:sym typeface="+mn-lt"/>
            </a:endParaRPr>
          </a:p>
          <a:p>
            <a:pPr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	1. SFC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的部署；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pPr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	2. SFC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的连续性保证；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  <a:p>
            <a:pPr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2000" dirty="0">
                <a:latin typeface="+mn-lt"/>
                <a:ea typeface="+mn-ea"/>
                <a:cs typeface="+mn-ea"/>
                <a:sym typeface="+mn-lt"/>
              </a:rPr>
              <a:t>	3. </a:t>
            </a:r>
            <a:r>
              <a:rPr lang="zh-CN" altLang="en-US" sz="2000" dirty="0">
                <a:latin typeface="+mn-lt"/>
                <a:ea typeface="+mn-ea"/>
                <a:cs typeface="+mn-ea"/>
                <a:sym typeface="+mn-lt"/>
              </a:rPr>
              <a:t>卫星节点负载公平性。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9009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a2">
            <a:extLst>
              <a:ext uri="{FF2B5EF4-FFF2-40B4-BE49-F238E27FC236}">
                <a16:creationId xmlns:a16="http://schemas.microsoft.com/office/drawing/2014/main" id="{50F3059D-D80C-4B73-8F4B-05478ADB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3">
            <a:extLst>
              <a:ext uri="{FF2B5EF4-FFF2-40B4-BE49-F238E27FC236}">
                <a16:creationId xmlns:a16="http://schemas.microsoft.com/office/drawing/2014/main" id="{205C94A4-EE79-400B-8658-B45A106E2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390" y="938667"/>
            <a:ext cx="64893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+mn-lt"/>
                <a:ea typeface="+mn-ea"/>
                <a:cs typeface="+mn-ea"/>
                <a:sym typeface="+mn-lt"/>
              </a:rPr>
              <a:t>1. </a:t>
            </a:r>
            <a:r>
              <a:rPr lang="zh-CN" altLang="en-US" sz="2000" b="1" dirty="0">
                <a:latin typeface="+mn-lt"/>
                <a:ea typeface="+mn-ea"/>
                <a:cs typeface="+mn-ea"/>
                <a:sym typeface="+mn-lt"/>
              </a:rPr>
              <a:t>系统模型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394B636-795D-405D-8A6E-9CE1E0311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117475"/>
            <a:ext cx="6923087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System model</a:t>
            </a:r>
            <a:endParaRPr lang="zh-CN" altLang="en-US" sz="1600" b="1" dirty="0">
              <a:solidFill>
                <a:srgbClr val="FFFF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80C789-4B1C-4189-83BC-97180AEAD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13" name="文本框 13">
            <a:extLst>
              <a:ext uri="{FF2B5EF4-FFF2-40B4-BE49-F238E27FC236}">
                <a16:creationId xmlns:a16="http://schemas.microsoft.com/office/drawing/2014/main" id="{A7DC6C68-CF37-47AB-E2A6-F93665A75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80" y="2418655"/>
            <a:ext cx="5599807" cy="235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Space network segment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GEO satellites,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LEO</a:t>
            </a:r>
            <a:r>
              <a:rPr lang="zh-CN" altLang="en-US" sz="1400" b="1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satellites</a:t>
            </a:r>
          </a:p>
          <a:p>
            <a:pPr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400" i="1" dirty="0">
                <a:latin typeface="+mn-lt"/>
                <a:ea typeface="+mn-ea"/>
                <a:cs typeface="+mn-ea"/>
                <a:sym typeface="+mn-lt"/>
              </a:rPr>
              <a:t>(Data collection, resource providing)</a:t>
            </a:r>
          </a:p>
          <a:p>
            <a:pPr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en-US" altLang="zh-CN" sz="1400" i="1" dirty="0">
              <a:latin typeface="+mn-lt"/>
              <a:ea typeface="+mn-ea"/>
              <a:cs typeface="+mn-ea"/>
              <a:sym typeface="+mn-lt"/>
            </a:endParaRPr>
          </a:p>
          <a:p>
            <a:pPr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Ground network segment: satellite ground station</a:t>
            </a:r>
          </a:p>
          <a:p>
            <a:pPr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400" i="1" dirty="0">
                <a:latin typeface="+mn-lt"/>
                <a:ea typeface="+mn-ea"/>
                <a:cs typeface="+mn-ea"/>
                <a:sym typeface="+mn-lt"/>
              </a:rPr>
              <a:t>(Satellite gateway, SDN controller)</a:t>
            </a:r>
          </a:p>
          <a:p>
            <a:pPr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en-US" altLang="zh-CN" sz="1400" i="1" dirty="0">
              <a:latin typeface="+mn-lt"/>
              <a:ea typeface="+mn-ea"/>
              <a:cs typeface="+mn-ea"/>
              <a:sym typeface="+mn-lt"/>
            </a:endParaRPr>
          </a:p>
          <a:p>
            <a:pPr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400" b="1" dirty="0">
                <a:latin typeface="+mn-lt"/>
                <a:ea typeface="+mn-ea"/>
                <a:cs typeface="+mn-ea"/>
                <a:sym typeface="+mn-lt"/>
              </a:rPr>
              <a:t>User segment: user terminals</a:t>
            </a:r>
          </a:p>
          <a:p>
            <a:pPr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400" i="1" dirty="0">
                <a:latin typeface="+mn-lt"/>
                <a:ea typeface="+mn-ea"/>
                <a:cs typeface="+mn-ea"/>
                <a:sym typeface="+mn-lt"/>
              </a:rPr>
              <a:t>(Service request with diverse requirements)</a:t>
            </a:r>
          </a:p>
        </p:txBody>
      </p:sp>
      <p:sp>
        <p:nvSpPr>
          <p:cNvPr id="8" name="文本框 13">
            <a:extLst>
              <a:ext uri="{FF2B5EF4-FFF2-40B4-BE49-F238E27FC236}">
                <a16:creationId xmlns:a16="http://schemas.microsoft.com/office/drawing/2014/main" id="{E3B268B4-5BDD-5C83-B656-142597926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064" y="5951191"/>
            <a:ext cx="4608512" cy="417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indent="45720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基于卫星网络的服务编排架构模型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256C86-9E21-8E33-975F-FCC321D5A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086911"/>
            <a:ext cx="3694575" cy="492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a2">
            <a:extLst>
              <a:ext uri="{FF2B5EF4-FFF2-40B4-BE49-F238E27FC236}">
                <a16:creationId xmlns:a16="http://schemas.microsoft.com/office/drawing/2014/main" id="{50F3059D-D80C-4B73-8F4B-05478ADB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3">
            <a:extLst>
              <a:ext uri="{FF2B5EF4-FFF2-40B4-BE49-F238E27FC236}">
                <a16:creationId xmlns:a16="http://schemas.microsoft.com/office/drawing/2014/main" id="{205C94A4-EE79-400B-8658-B45A106E2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498" y="911492"/>
            <a:ext cx="64893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+mn-lt"/>
                <a:ea typeface="+mn-ea"/>
                <a:cs typeface="+mn-ea"/>
                <a:sym typeface="+mn-lt"/>
              </a:rPr>
              <a:t>2. </a:t>
            </a:r>
            <a:r>
              <a:rPr lang="zh-CN" altLang="en-US" sz="2000" b="1" dirty="0">
                <a:latin typeface="+mn-lt"/>
                <a:ea typeface="+mn-ea"/>
                <a:cs typeface="+mn-ea"/>
                <a:sym typeface="+mn-lt"/>
              </a:rPr>
              <a:t>网络模型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C5E93BB-FB97-47B4-8457-025698A17396}"/>
              </a:ext>
            </a:extLst>
          </p:cNvPr>
          <p:cNvSpPr txBox="1"/>
          <p:nvPr/>
        </p:nvSpPr>
        <p:spPr>
          <a:xfrm>
            <a:off x="-110418" y="1249071"/>
            <a:ext cx="814070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latin typeface="+mn-ea"/>
                <a:ea typeface="+mn-ea"/>
              </a:rPr>
              <a:t>M×K Walker</a:t>
            </a:r>
            <a:r>
              <a:rPr lang="zh-CN" altLang="en-US" dirty="0">
                <a:latin typeface="+mn-ea"/>
                <a:ea typeface="+mn-ea"/>
              </a:rPr>
              <a:t> </a:t>
            </a:r>
            <a:r>
              <a:rPr lang="en-US" altLang="zh-CN" dirty="0">
                <a:latin typeface="+mn-ea"/>
                <a:ea typeface="+mn-ea"/>
              </a:rPr>
              <a:t>constellation</a:t>
            </a:r>
          </a:p>
          <a:p>
            <a:pPr indent="457200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Cartesian coordinates</a:t>
            </a:r>
            <a:r>
              <a:rPr lang="zh-CN" altLang="en-US" dirty="0">
                <a:latin typeface="+mn-ea"/>
                <a:ea typeface="+mn-ea"/>
              </a:rPr>
              <a:t>：</a:t>
            </a: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394B636-795D-405D-8A6E-9CE1E0311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117475"/>
            <a:ext cx="6923087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Network model</a:t>
            </a:r>
            <a:endParaRPr lang="zh-CN" altLang="en-US" sz="1600" b="1" dirty="0">
              <a:solidFill>
                <a:srgbClr val="FFFF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8DE9C7-21D3-4574-8725-86DBB610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38687B-16F8-D0E7-EBCC-0526C711A3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57"/>
          <a:stretch/>
        </p:blipFill>
        <p:spPr>
          <a:xfrm>
            <a:off x="2807730" y="1696048"/>
            <a:ext cx="1778959" cy="4112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1D8E0DE-6B9E-1B67-1ABA-83E7B71FDB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522"/>
          <a:stretch/>
        </p:blipFill>
        <p:spPr>
          <a:xfrm>
            <a:off x="1420078" y="2196132"/>
            <a:ext cx="6066572" cy="8226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E7B0376-DDC8-02F8-B685-C2B763B7AECE}"/>
              </a:ext>
            </a:extLst>
          </p:cNvPr>
          <p:cNvSpPr txBox="1"/>
          <p:nvPr/>
        </p:nvSpPr>
        <p:spPr>
          <a:xfrm>
            <a:off x="35496" y="3063739"/>
            <a:ext cx="4680520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latin typeface="+mn-ea"/>
                <a:ea typeface="+mn-ea"/>
              </a:rPr>
              <a:t>h</a:t>
            </a:r>
            <a:r>
              <a:rPr lang="zh-CN" altLang="en-US" dirty="0">
                <a:latin typeface="+mn-ea"/>
                <a:ea typeface="+mn-ea"/>
              </a:rPr>
              <a:t>：</a:t>
            </a:r>
            <a:r>
              <a:rPr lang="en-US" altLang="zh-CN" dirty="0">
                <a:latin typeface="+mn-ea"/>
                <a:ea typeface="+mn-ea"/>
              </a:rPr>
              <a:t>orbit altitude of satellite n;</a:t>
            </a:r>
          </a:p>
          <a:p>
            <a:pPr indent="457200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latin typeface="+mn-ea"/>
                <a:ea typeface="+mn-ea"/>
              </a:rPr>
              <a:t>R</a:t>
            </a:r>
            <a:r>
              <a:rPr lang="en-US" altLang="zh-CN" baseline="-25000" dirty="0">
                <a:latin typeface="+mn-ea"/>
                <a:ea typeface="+mn-ea"/>
              </a:rPr>
              <a:t>e</a:t>
            </a:r>
            <a:r>
              <a:rPr lang="en-US" altLang="zh-CN" dirty="0">
                <a:latin typeface="+mn-ea"/>
                <a:ea typeface="+mn-ea"/>
              </a:rPr>
              <a:t>: </a:t>
            </a:r>
            <a:r>
              <a:rPr lang="en-US" altLang="zh-CN" dirty="0"/>
              <a:t>radius of the Earth</a:t>
            </a:r>
            <a:r>
              <a:rPr lang="zh-CN" altLang="en-US" dirty="0"/>
              <a:t>；</a:t>
            </a:r>
            <a:endParaRPr lang="en-US" altLang="zh-CN" dirty="0"/>
          </a:p>
          <a:p>
            <a:pPr indent="457200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latin typeface="+mn-ea"/>
                <a:ea typeface="+mn-ea"/>
              </a:rPr>
              <a:t>α: </a:t>
            </a:r>
            <a:r>
              <a:rPr lang="en-US" altLang="zh-CN" dirty="0"/>
              <a:t>the inclination angle of satellite orbit</a:t>
            </a:r>
            <a:r>
              <a:rPr lang="zh-CN" altLang="en-US" dirty="0"/>
              <a:t>；</a:t>
            </a:r>
            <a:endParaRPr lang="en-US" altLang="zh-CN" dirty="0"/>
          </a:p>
          <a:p>
            <a:pPr indent="457200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latin typeface="+mn-ea"/>
                <a:ea typeface="+mn-ea"/>
              </a:rPr>
              <a:t>β: </a:t>
            </a:r>
            <a:r>
              <a:rPr lang="en-US" altLang="zh-CN" dirty="0"/>
              <a:t>right ascension of ascending node</a:t>
            </a:r>
            <a:r>
              <a:rPr lang="zh-CN" altLang="en-US" dirty="0"/>
              <a:t>；</a:t>
            </a:r>
            <a:endParaRPr lang="en-US" altLang="zh-CN" dirty="0"/>
          </a:p>
          <a:p>
            <a:pPr indent="457200" hangingPunct="1">
              <a:lnSpc>
                <a:spcPct val="150000"/>
              </a:lnSpc>
              <a:spcBef>
                <a:spcPts val="0"/>
              </a:spcBef>
            </a:pPr>
            <a:r>
              <a:rPr lang="el-GR" altLang="zh-CN" dirty="0"/>
              <a:t>τ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true anomaly</a:t>
            </a:r>
            <a:r>
              <a:rPr lang="zh-CN" altLang="en-US" dirty="0"/>
              <a:t>；</a:t>
            </a:r>
            <a:endParaRPr lang="en-US" altLang="zh-CN" dirty="0"/>
          </a:p>
          <a:p>
            <a:pPr indent="457200" hangingPunct="1">
              <a:lnSpc>
                <a:spcPct val="150000"/>
              </a:lnSpc>
              <a:spcBef>
                <a:spcPts val="0"/>
              </a:spcBef>
            </a:pPr>
            <a:r>
              <a:rPr lang="el-GR" altLang="zh-CN" dirty="0"/>
              <a:t>ξ</a:t>
            </a:r>
            <a:r>
              <a:rPr lang="en-US" altLang="zh-CN" dirty="0"/>
              <a:t>: argument of the perigee</a:t>
            </a:r>
            <a:r>
              <a:rPr lang="zh-CN" altLang="en-US" dirty="0"/>
              <a:t>。</a:t>
            </a:r>
            <a:endParaRPr lang="en-US" altLang="zh-CN" dirty="0"/>
          </a:p>
          <a:p>
            <a:pPr indent="457200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latin typeface="+mn-ea"/>
                <a:ea typeface="+mn-ea"/>
              </a:rPr>
              <a:t>Distance between (n, m)</a:t>
            </a:r>
            <a:r>
              <a:rPr lang="zh-CN" altLang="en-US" dirty="0">
                <a:latin typeface="+mn-ea"/>
                <a:ea typeface="+mn-ea"/>
              </a:rPr>
              <a:t> ：</a:t>
            </a:r>
            <a:endParaRPr lang="en-US" altLang="zh-CN" dirty="0">
              <a:latin typeface="+mn-ea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BB9618-20C0-3129-2BFA-E20552709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6948" y="5537745"/>
            <a:ext cx="4671060" cy="8058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C4A1A6-407E-385A-6473-B4E22D394B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689" y="3095410"/>
            <a:ext cx="2928040" cy="258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09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a2">
            <a:extLst>
              <a:ext uri="{FF2B5EF4-FFF2-40B4-BE49-F238E27FC236}">
                <a16:creationId xmlns:a16="http://schemas.microsoft.com/office/drawing/2014/main" id="{50F3059D-D80C-4B73-8F4B-05478ADB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3">
            <a:extLst>
              <a:ext uri="{FF2B5EF4-FFF2-40B4-BE49-F238E27FC236}">
                <a16:creationId xmlns:a16="http://schemas.microsoft.com/office/drawing/2014/main" id="{205C94A4-EE79-400B-8658-B45A106E2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498" y="911492"/>
            <a:ext cx="64893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+mn-lt"/>
                <a:ea typeface="+mn-ea"/>
                <a:cs typeface="+mn-ea"/>
                <a:sym typeface="+mn-lt"/>
              </a:rPr>
              <a:t>3. </a:t>
            </a:r>
            <a:r>
              <a:rPr lang="zh-CN" altLang="en-US" sz="2000" b="1" dirty="0">
                <a:latin typeface="+mn-lt"/>
                <a:ea typeface="+mn-ea"/>
                <a:cs typeface="+mn-ea"/>
                <a:sym typeface="+mn-lt"/>
              </a:rPr>
              <a:t>服务模型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394B636-795D-405D-8A6E-9CE1E0311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117475"/>
            <a:ext cx="6923087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Service model</a:t>
            </a:r>
            <a:endParaRPr lang="zh-CN" altLang="en-US" sz="1600" b="1" dirty="0">
              <a:solidFill>
                <a:srgbClr val="FFFF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8DE9C7-21D3-4574-8725-86DBB610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109DCE-F942-1FFC-C89C-FF2B783A7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1" y="1412776"/>
            <a:ext cx="3923052" cy="29523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297139A-D158-F76D-F6B3-F7F65A20A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567" y="1366648"/>
            <a:ext cx="4320480" cy="37678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2D90C5-DF24-9EBE-D0E6-C41EB6707776}"/>
              </a:ext>
            </a:extLst>
          </p:cNvPr>
          <p:cNvSpPr txBox="1"/>
          <p:nvPr/>
        </p:nvSpPr>
        <p:spPr>
          <a:xfrm>
            <a:off x="322427" y="5808530"/>
            <a:ext cx="8854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1">
              <a:spcBef>
                <a:spcPts val="1200"/>
              </a:spcBef>
            </a:pPr>
            <a:r>
              <a:rPr lang="zh-CN" altLang="en-US" dirty="0"/>
              <a:t>服务</a:t>
            </a:r>
            <a:r>
              <a:rPr lang="en-US" altLang="zh-CN" dirty="0"/>
              <a:t>q</a:t>
            </a:r>
            <a:r>
              <a:rPr lang="zh-CN" altLang="en-US" dirty="0"/>
              <a:t>的属性：源端</a:t>
            </a:r>
            <a:r>
              <a:rPr lang="en-US" altLang="zh-CN" dirty="0"/>
              <a:t>s</a:t>
            </a:r>
            <a:r>
              <a:rPr lang="en-US" altLang="zh-CN" baseline="-25000" dirty="0"/>
              <a:t>q</a:t>
            </a:r>
            <a:r>
              <a:rPr lang="zh-CN" altLang="en-US" dirty="0"/>
              <a:t>、目的端</a:t>
            </a:r>
            <a:r>
              <a:rPr lang="en-US" altLang="zh-CN" dirty="0" err="1"/>
              <a:t>d</a:t>
            </a:r>
            <a:r>
              <a:rPr lang="en-US" altLang="zh-CN" baseline="-25000" dirty="0" err="1"/>
              <a:t>q</a:t>
            </a:r>
            <a:r>
              <a:rPr lang="zh-CN" altLang="en-US" dirty="0"/>
              <a:t>、服务功能链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q</a:t>
            </a:r>
            <a:r>
              <a:rPr lang="en-US" altLang="zh-CN" dirty="0"/>
              <a:t>={v</a:t>
            </a:r>
            <a:r>
              <a:rPr lang="en-US" altLang="zh-CN" baseline="-25000" dirty="0"/>
              <a:t>1</a:t>
            </a:r>
            <a:r>
              <a:rPr lang="en-US" altLang="zh-CN" dirty="0"/>
              <a:t>,v</a:t>
            </a:r>
            <a:r>
              <a:rPr lang="en-US" altLang="zh-CN" baseline="-25000" dirty="0"/>
              <a:t>2</a:t>
            </a:r>
            <a:r>
              <a:rPr lang="en-US" altLang="zh-CN" dirty="0"/>
              <a:t>,…}</a:t>
            </a:r>
            <a:r>
              <a:rPr lang="zh-CN" altLang="en-US" dirty="0"/>
              <a:t>、时延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q</a:t>
            </a:r>
            <a:r>
              <a:rPr lang="zh-CN" altLang="en-US" dirty="0"/>
              <a:t>、带宽需求</a:t>
            </a:r>
            <a:r>
              <a:rPr lang="en-US" altLang="zh-CN" dirty="0" err="1"/>
              <a:t>b</a:t>
            </a:r>
            <a:r>
              <a:rPr lang="en-US" altLang="zh-CN" baseline="-25000" dirty="0" err="1"/>
              <a:t>q</a:t>
            </a:r>
            <a:r>
              <a:rPr lang="zh-CN" altLang="en-US" baseline="-25000" dirty="0"/>
              <a:t>。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5E119EE-40C3-7EE2-9610-7B5519D55B5E}"/>
              </a:ext>
            </a:extLst>
          </p:cNvPr>
          <p:cNvSpPr/>
          <p:nvPr/>
        </p:nvSpPr>
        <p:spPr>
          <a:xfrm>
            <a:off x="75621" y="1628800"/>
            <a:ext cx="3923052" cy="8640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85A46D9-28BD-0CE3-7F8E-125E6ED43CC6}"/>
              </a:ext>
            </a:extLst>
          </p:cNvPr>
          <p:cNvCxnSpPr>
            <a:cxnSpLocks/>
          </p:cNvCxnSpPr>
          <p:nvPr/>
        </p:nvCxnSpPr>
        <p:spPr>
          <a:xfrm>
            <a:off x="1763688" y="2492896"/>
            <a:ext cx="360040" cy="331563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939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a2">
            <a:extLst>
              <a:ext uri="{FF2B5EF4-FFF2-40B4-BE49-F238E27FC236}">
                <a16:creationId xmlns:a16="http://schemas.microsoft.com/office/drawing/2014/main" id="{50F3059D-D80C-4B73-8F4B-05478ADB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3">
            <a:extLst>
              <a:ext uri="{FF2B5EF4-FFF2-40B4-BE49-F238E27FC236}">
                <a16:creationId xmlns:a16="http://schemas.microsoft.com/office/drawing/2014/main" id="{205C94A4-EE79-400B-8658-B45A106E2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046636"/>
            <a:ext cx="64893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+mn-ea"/>
                <a:ea typeface="+mn-ea"/>
                <a:cs typeface="+mn-ea"/>
                <a:sym typeface="+mn-lt"/>
              </a:rPr>
              <a:t>约束</a:t>
            </a:r>
            <a:r>
              <a:rPr lang="en-US" altLang="zh-CN" sz="2000" b="1" dirty="0">
                <a:latin typeface="+mn-ea"/>
                <a:ea typeface="+mn-ea"/>
                <a:cs typeface="+mn-ea"/>
                <a:sym typeface="+mn-lt"/>
              </a:rPr>
              <a:t>:</a:t>
            </a:r>
            <a:endParaRPr lang="zh-CN" altLang="en-US" sz="2000" b="1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394B636-795D-405D-8A6E-9CE1E0311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832" y="126011"/>
            <a:ext cx="6923087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solidFill>
                  <a:srgbClr val="FFFF00"/>
                </a:solidFill>
                <a:latin typeface="+mn-ea"/>
                <a:ea typeface="+mn-ea"/>
                <a:cs typeface="+mn-ea"/>
                <a:sym typeface="+mn-lt"/>
              </a:rPr>
              <a:t>Problem</a:t>
            </a:r>
            <a:r>
              <a:rPr lang="zh-CN" altLang="en-US" sz="3600" b="1" dirty="0">
                <a:solidFill>
                  <a:srgbClr val="FFFF00"/>
                </a:solidFill>
                <a:latin typeface="+mn-ea"/>
                <a:ea typeface="+mn-ea"/>
                <a:cs typeface="+mn-ea"/>
                <a:sym typeface="+mn-lt"/>
              </a:rPr>
              <a:t> </a:t>
            </a:r>
            <a:r>
              <a:rPr lang="en-US" altLang="zh-CN" sz="3600" b="1" dirty="0">
                <a:solidFill>
                  <a:srgbClr val="FFFF00"/>
                </a:solidFill>
                <a:latin typeface="+mn-ea"/>
                <a:ea typeface="+mn-ea"/>
                <a:cs typeface="+mn-ea"/>
                <a:sym typeface="+mn-lt"/>
              </a:rPr>
              <a:t>formulation</a:t>
            </a:r>
            <a:endParaRPr lang="zh-CN" altLang="en-US" sz="1600" b="1" dirty="0">
              <a:solidFill>
                <a:srgbClr val="FFFF00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FE3905-066D-4706-BF65-A6698DF20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15B283-4D57-F3EF-E7BD-B4B1FAF6F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039" y="1689249"/>
            <a:ext cx="4544961" cy="415897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0610E7F-CABC-C385-8485-125185023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70" y="1700808"/>
            <a:ext cx="4348411" cy="419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964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081_4*l_h_f*1_1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SHOW_EDIT_AREA_INDICATION" val="1"/>
  <p:tag name="KSO_WM_UNIT_USESOURCEFORMAT_APPLY" val="1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5081_4*l_h_i*1_2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USESOURCEFORMAT_APPLY" val="1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5081_4*l_h_f*1_2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SHOW_EDIT_AREA_INDICATION" val="1"/>
  <p:tag name="KSO_WM_UNIT_USESOURCEFORMAT_APPLY" val="1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PRESET_TEXT" val="目录"/>
  <p:tag name="KSO_WM_UNIT_NOCLEAR" val="1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5081_4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CONTENTS"/>
  <p:tag name="KSO_WM_UNIT_NOCLEAR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5081_4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081_4*i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5081_4*l_h_i*1_2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USESOURCEFORMAT_APPLY" val="1"/>
  <p:tag name="KSO_WM_UNIT_TEXT_FILL_FORE_SCHEMECOLOR_INDEX" val="13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5081_4*l_h_f*1_2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SHOW_EDIT_AREA_INDICATION" val="1"/>
  <p:tag name="KSO_WM_UNIT_USESOURCEFORMAT_APPLY" val="1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5081_4*l_h_i*1_2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USESOURCEFORMAT_APPLY" val="1"/>
  <p:tag name="KSO_WM_UNIT_TEXT_FILL_FORE_SCHEMECOLOR_INDEX" val="13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5081_4*l_h_f*1_2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SHOW_EDIT_AREA_INDICATION" val="1"/>
  <p:tag name="KSO_WM_UNIT_USESOURCEFORMAT_APPLY" val="1"/>
  <p:tag name="KSO_WM_UNIT_TEXT_FILL_FORE_SCHEMECOLOR_INDEX" val="13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5081_4*l_h_i*1_2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USESOURCEFORMAT_APPLY" val="1"/>
  <p:tag name="KSO_WM_UNIT_TEXT_FILL_FORE_SCHEMECOLOR_INDEX" val="13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5081_4*l_h_f*1_2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SHOW_EDIT_AREA_INDICATION" val="1"/>
  <p:tag name="KSO_WM_UNIT_USESOURCEFORMAT_APPLY" val="1"/>
  <p:tag name="KSO_WM_UNIT_TEXT_FILL_FORE_SCHEMECOLOR_INDEX" val="13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5081_4*i*2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5081_4*l_h_i*1_1_1"/>
  <p:tag name="KSO_WM_TEMPLATE_CATEGORY" val="custom"/>
  <p:tag name="KSO_WM_TEMPLATE_INDEX" val="20205081"/>
  <p:tag name="KSO_WM_UNIT_LAYERLEVEL" val="1_1_1"/>
  <p:tag name="KSO_WM_TAG_VERSION" val="1.0"/>
  <p:tag name="KSO_WM_BEAUTIFY_FLAG" val="#wm#"/>
  <p:tag name="KSO_WM_UNIT_USESOURCEFORMAT_APPLY" val="1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ziskk1p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ziskk1p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ziskk1p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ziskk1p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ziskk1p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10926</TotalTime>
  <Words>791</Words>
  <Application>Microsoft Office PowerPoint</Application>
  <PresentationFormat>全屏显示(4:3)</PresentationFormat>
  <Paragraphs>127</Paragraphs>
  <Slides>16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等线</vt:lpstr>
      <vt:lpstr>微软雅黑</vt:lpstr>
      <vt:lpstr>Arial</vt:lpstr>
      <vt:lpstr>Calibri</vt:lpstr>
      <vt:lpstr>Calibri Light</vt:lpstr>
      <vt:lpstr>Times New Roman</vt:lpstr>
      <vt:lpstr>默认设计模板</vt:lpstr>
      <vt:lpstr>1_Office 主题</vt:lpstr>
      <vt:lpstr>2_Office 主题</vt:lpstr>
      <vt:lpstr>3_Office 主题</vt:lpstr>
      <vt:lpstr>4_Office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jch H.</cp:lastModifiedBy>
  <cp:revision>726</cp:revision>
  <dcterms:created xsi:type="dcterms:W3CDTF">2014-03-21T03:02:44Z</dcterms:created>
  <dcterms:modified xsi:type="dcterms:W3CDTF">2023-04-06T00:45:39Z</dcterms:modified>
</cp:coreProperties>
</file>